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736" r:id="rId2"/>
    <p:sldMasterId id="2147483739" r:id="rId3"/>
    <p:sldMasterId id="2147483754" r:id="rId4"/>
    <p:sldMasterId id="2147483767" r:id="rId5"/>
    <p:sldMasterId id="2147483769" r:id="rId6"/>
  </p:sldMasterIdLst>
  <p:notesMasterIdLst>
    <p:notesMasterId r:id="rId34"/>
  </p:notesMasterIdLst>
  <p:sldIdLst>
    <p:sldId id="256" r:id="rId7"/>
    <p:sldId id="271" r:id="rId8"/>
    <p:sldId id="272" r:id="rId9"/>
    <p:sldId id="275" r:id="rId10"/>
    <p:sldId id="300" r:id="rId11"/>
    <p:sldId id="277" r:id="rId12"/>
    <p:sldId id="286" r:id="rId13"/>
    <p:sldId id="282" r:id="rId14"/>
    <p:sldId id="287" r:id="rId15"/>
    <p:sldId id="301" r:id="rId16"/>
    <p:sldId id="283" r:id="rId17"/>
    <p:sldId id="290" r:id="rId18"/>
    <p:sldId id="291" r:id="rId19"/>
    <p:sldId id="292" r:id="rId20"/>
    <p:sldId id="281" r:id="rId21"/>
    <p:sldId id="285" r:id="rId22"/>
    <p:sldId id="303" r:id="rId23"/>
    <p:sldId id="305" r:id="rId24"/>
    <p:sldId id="294" r:id="rId25"/>
    <p:sldId id="307" r:id="rId26"/>
    <p:sldId id="288" r:id="rId27"/>
    <p:sldId id="308" r:id="rId28"/>
    <p:sldId id="279" r:id="rId29"/>
    <p:sldId id="309" r:id="rId30"/>
    <p:sldId id="310" r:id="rId31"/>
    <p:sldId id="278" r:id="rId32"/>
    <p:sldId id="263" r:id="rId33"/>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0" autoAdjust="0"/>
    <p:restoredTop sz="95776" autoAdjust="0"/>
  </p:normalViewPr>
  <p:slideViewPr>
    <p:cSldViewPr>
      <p:cViewPr>
        <p:scale>
          <a:sx n="100" d="100"/>
          <a:sy n="100" d="100"/>
        </p:scale>
        <p:origin x="1516" y="488"/>
      </p:cViewPr>
      <p:guideLst>
        <p:guide orient="horz" pos="1620"/>
        <p:guide pos="2880"/>
      </p:guideLst>
    </p:cSldViewPr>
  </p:slideViewPr>
  <p:notesTextViewPr>
    <p:cViewPr>
      <p:scale>
        <a:sx n="1" d="1"/>
        <a:sy n="1" d="1"/>
      </p:scale>
      <p:origin x="0" y="0"/>
    </p:cViewPr>
  </p:notesTextViewPr>
  <p:notesViewPr>
    <p:cSldViewPr>
      <p:cViewPr varScale="1">
        <p:scale>
          <a:sx n="62" d="100"/>
          <a:sy n="62" d="100"/>
        </p:scale>
        <p:origin x="3528"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11482CB-9520-4245-851B-B35E908123F9}" type="datetimeFigureOut">
              <a:rPr lang="en-IN" smtClean="0"/>
              <a:pPr/>
              <a:t>18-06-2024</a:t>
            </a:fld>
            <a:endParaRPr lang="en-IN"/>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01C73D90-10A2-4958-B3D9-80D613BA5E3D}" type="slidenum">
              <a:rPr lang="en-IN" smtClean="0"/>
              <a:pPr/>
              <a:t>‹#›</a:t>
            </a:fld>
            <a:endParaRPr lang="en-IN"/>
          </a:p>
        </p:txBody>
      </p:sp>
    </p:spTree>
    <p:extLst>
      <p:ext uri="{BB962C8B-B14F-4D97-AF65-F5344CB8AC3E}">
        <p14:creationId xmlns:p14="http://schemas.microsoft.com/office/powerpoint/2010/main" val="325839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1C73D90-10A2-4958-B3D9-80D613BA5E3D}" type="slidenum">
              <a:rPr lang="en-IN" smtClean="0"/>
              <a:pPr/>
              <a:t>2</a:t>
            </a:fld>
            <a:endParaRPr lang="en-IN"/>
          </a:p>
        </p:txBody>
      </p:sp>
    </p:spTree>
    <p:extLst>
      <p:ext uri="{BB962C8B-B14F-4D97-AF65-F5344CB8AC3E}">
        <p14:creationId xmlns:p14="http://schemas.microsoft.com/office/powerpoint/2010/main" val="243472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C73D90-10A2-4958-B3D9-80D613BA5E3D}" type="slidenum">
              <a:rPr lang="en-IN" smtClean="0"/>
              <a:pPr/>
              <a:t>6</a:t>
            </a:fld>
            <a:endParaRPr lang="en-IN"/>
          </a:p>
        </p:txBody>
      </p:sp>
    </p:spTree>
    <p:extLst>
      <p:ext uri="{BB962C8B-B14F-4D97-AF65-F5344CB8AC3E}">
        <p14:creationId xmlns:p14="http://schemas.microsoft.com/office/powerpoint/2010/main" val="357446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C73D90-10A2-4958-B3D9-80D613BA5E3D}" type="slidenum">
              <a:rPr lang="en-IN" smtClean="0"/>
              <a:pPr/>
              <a:t>7</a:t>
            </a:fld>
            <a:endParaRPr lang="en-IN"/>
          </a:p>
        </p:txBody>
      </p:sp>
    </p:spTree>
    <p:extLst>
      <p:ext uri="{BB962C8B-B14F-4D97-AF65-F5344CB8AC3E}">
        <p14:creationId xmlns:p14="http://schemas.microsoft.com/office/powerpoint/2010/main" val="1332573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cstate="print">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cstate="print">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cstate="print">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cstate="print">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cstate="print">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cstate="print">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cstate="print">
              <a:alphaModFix amt="31000"/>
            </a:blip>
            <a:srcRect l="-115660" t="-15070" r="115660" b="15069"/>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cstate="print">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cstate="print">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cstate="print">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cstate="print">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cstate="print">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cstate="print">
              <a:alphaModFix amt="40000"/>
            </a:blip>
            <a:stretch>
              <a:fillRect/>
            </a:stretch>
          </p:blipFill>
          <p:spPr>
            <a:xfrm>
              <a:off x="7439551" y="-805349"/>
              <a:ext cx="2324250" cy="2294753"/>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pic>
        <p:nvPicPr>
          <p:cNvPr id="140" name="Google Shape;140;p18"/>
          <p:cNvPicPr preferRelativeResize="0"/>
          <p:nvPr/>
        </p:nvPicPr>
        <p:blipFill>
          <a:blip r:embed="rId3" cstate="print">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cstate="print">
            <a:alphaModFix/>
          </a:blip>
          <a:stretch>
            <a:fillRect/>
          </a:stretch>
        </p:blipFill>
        <p:spPr>
          <a:xfrm rot="9116214">
            <a:off x="7511526" y="565727"/>
            <a:ext cx="2981601" cy="40120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cstate="print">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cstate="print">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cstate="print">
              <a:alphaModFix amt="47000"/>
            </a:blip>
            <a:stretch>
              <a:fillRect/>
            </a:stretch>
          </p:blipFill>
          <p:spPr>
            <a:xfrm rot="5203858">
              <a:off x="-1631029" y="3518279"/>
              <a:ext cx="2980001" cy="3246294"/>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cstate="print">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cstate="print">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cstate="print">
              <a:alphaModFix amt="50000"/>
            </a:blip>
            <a:stretch>
              <a:fillRect/>
            </a:stretch>
          </p:blipFill>
          <p:spPr>
            <a:xfrm>
              <a:off x="8428901" y="-4046299"/>
              <a:ext cx="3723124" cy="7885148"/>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68" name="Google Shape;168;p23"/>
          <p:cNvPicPr preferRelativeResize="0"/>
          <p:nvPr/>
        </p:nvPicPr>
        <p:blipFill>
          <a:blip r:embed="rId3" cstate="print">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cstate="print">
            <a:alphaModFix amt="49000"/>
          </a:blip>
          <a:stretch>
            <a:fillRect/>
          </a:stretch>
        </p:blipFill>
        <p:spPr>
          <a:xfrm rot="5400000" flipH="1">
            <a:off x="6321149" y="2509026"/>
            <a:ext cx="2028050" cy="42951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cstate="print">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cstate="print">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cstate="print">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cstate="print">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cstate="print">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cstate="print">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cstate="print">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cstate="print">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endParaRPr/>
          </a:p>
        </p:txBody>
      </p:sp>
      <p:pic>
        <p:nvPicPr>
          <p:cNvPr id="205" name="Google Shape;205;p28"/>
          <p:cNvPicPr preferRelativeResize="0"/>
          <p:nvPr/>
        </p:nvPicPr>
        <p:blipFill>
          <a:blip r:embed="rId3" cstate="print">
            <a:alphaModFix amt="21000"/>
          </a:blip>
          <a:stretch>
            <a:fillRect/>
          </a:stretch>
        </p:blipFill>
        <p:spPr>
          <a:xfrm rot="1586418">
            <a:off x="-764950" y="60749"/>
            <a:ext cx="3165078" cy="490695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cstate="print">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cstate="print">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cstate="print">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pic>
        <p:nvPicPr>
          <p:cNvPr id="25" name="Google Shape;25;p4"/>
          <p:cNvPicPr preferRelativeResize="0"/>
          <p:nvPr/>
        </p:nvPicPr>
        <p:blipFill>
          <a:blip r:embed="rId3" cstate="print">
            <a:alphaModFix amt="30000"/>
          </a:blip>
          <a:stretch>
            <a:fillRect/>
          </a:stretch>
        </p:blipFill>
        <p:spPr>
          <a:xfrm rot="-6080572">
            <a:off x="7357825" y="-650032"/>
            <a:ext cx="1859881" cy="202608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cstate="print">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pic>
        <p:nvPicPr>
          <p:cNvPr id="233" name="Google Shape;233;p33"/>
          <p:cNvPicPr preferRelativeResize="0"/>
          <p:nvPr/>
        </p:nvPicPr>
        <p:blipFill>
          <a:blip r:embed="rId3" cstate="print">
            <a:alphaModFix amt="35000"/>
          </a:blip>
          <a:stretch>
            <a:fillRect/>
          </a:stretch>
        </p:blipFill>
        <p:spPr>
          <a:xfrm rot="5400000" flipH="1">
            <a:off x="6321149" y="2509026"/>
            <a:ext cx="2028050" cy="42951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cstate="print">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cstate="print">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cstate="print">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1600"/>
              </a:spcBef>
              <a:spcAft>
                <a:spcPts val="0"/>
              </a:spcAft>
              <a:buSzPts val="1400"/>
              <a:buChar char="■"/>
              <a:defRPr>
                <a:solidFill>
                  <a:srgbClr val="434343"/>
                </a:solidFill>
              </a:defRPr>
            </a:lvl3pPr>
            <a:lvl4pPr marL="1828800" lvl="3" indent="-317500" rtl="0">
              <a:lnSpc>
                <a:spcPct val="100000"/>
              </a:lnSpc>
              <a:spcBef>
                <a:spcPts val="1600"/>
              </a:spcBef>
              <a:spcAft>
                <a:spcPts val="0"/>
              </a:spcAft>
              <a:buSzPts val="1400"/>
              <a:buChar char="●"/>
              <a:defRPr>
                <a:solidFill>
                  <a:srgbClr val="434343"/>
                </a:solidFill>
              </a:defRPr>
            </a:lvl4pPr>
            <a:lvl5pPr marL="2286000" lvl="4" indent="-317500" rtl="0">
              <a:lnSpc>
                <a:spcPct val="100000"/>
              </a:lnSpc>
              <a:spcBef>
                <a:spcPts val="1600"/>
              </a:spcBef>
              <a:spcAft>
                <a:spcPts val="0"/>
              </a:spcAft>
              <a:buSzPts val="1400"/>
              <a:buChar char="○"/>
              <a:defRPr>
                <a:solidFill>
                  <a:srgbClr val="434343"/>
                </a:solidFill>
              </a:defRPr>
            </a:lvl5pPr>
            <a:lvl6pPr marL="2743200" lvl="5" indent="-317500" rtl="0">
              <a:lnSpc>
                <a:spcPct val="100000"/>
              </a:lnSpc>
              <a:spcBef>
                <a:spcPts val="1600"/>
              </a:spcBef>
              <a:spcAft>
                <a:spcPts val="0"/>
              </a:spcAft>
              <a:buSzPts val="1400"/>
              <a:buChar char="■"/>
              <a:defRPr>
                <a:solidFill>
                  <a:srgbClr val="434343"/>
                </a:solidFill>
              </a:defRPr>
            </a:lvl6pPr>
            <a:lvl7pPr marL="3200400" lvl="6" indent="-317500" rtl="0">
              <a:lnSpc>
                <a:spcPct val="100000"/>
              </a:lnSpc>
              <a:spcBef>
                <a:spcPts val="1600"/>
              </a:spcBef>
              <a:spcAft>
                <a:spcPts val="0"/>
              </a:spcAft>
              <a:buSzPts val="1400"/>
              <a:buChar char="●"/>
              <a:defRPr>
                <a:solidFill>
                  <a:srgbClr val="434343"/>
                </a:solidFill>
              </a:defRPr>
            </a:lvl7pPr>
            <a:lvl8pPr marL="3657600" lvl="7" indent="-317500" rtl="0">
              <a:lnSpc>
                <a:spcPct val="100000"/>
              </a:lnSpc>
              <a:spcBef>
                <a:spcPts val="1600"/>
              </a:spcBef>
              <a:spcAft>
                <a:spcPts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cstate="print">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cstate="print">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cstate="print">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cstate="print">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cstate="print">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311" name="Google Shape;311;p41"/>
          <p:cNvPicPr preferRelativeResize="0"/>
          <p:nvPr/>
        </p:nvPicPr>
        <p:blipFill>
          <a:blip r:embed="rId3" cstate="print">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cstate="print">
            <a:alphaModFix amt="30000"/>
          </a:blip>
          <a:stretch>
            <a:fillRect/>
          </a:stretch>
        </p:blipFill>
        <p:spPr>
          <a:xfrm>
            <a:off x="6988285" y="-2018700"/>
            <a:ext cx="2881223" cy="29298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cstate="print">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cstate="print">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cstate="print">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cstate="print">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cstate="print">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cstate="print">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cstate="print">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cstate="print">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cstate="print">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cstate="print">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cstate="print">
              <a:alphaModFix amt="43000"/>
            </a:blip>
            <a:stretch>
              <a:fillRect/>
            </a:stretch>
          </p:blipFill>
          <p:spPr>
            <a:xfrm rot="4408896">
              <a:off x="7465724" y="-287475"/>
              <a:ext cx="1486300" cy="2644623"/>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cstate="print">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cstate="print">
              <a:alphaModFix amt="29000"/>
            </a:blip>
            <a:stretch>
              <a:fillRect/>
            </a:stretch>
          </p:blipFill>
          <p:spPr>
            <a:xfrm>
              <a:off x="7260176" y="-1968099"/>
              <a:ext cx="3723124" cy="7885148"/>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429" name="Google Shape;429;p50"/>
          <p:cNvPicPr preferRelativeResize="0"/>
          <p:nvPr/>
        </p:nvPicPr>
        <p:blipFill>
          <a:blip r:embed="rId3" cstate="print">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cstate="print">
            <a:alphaModFix amt="23000"/>
          </a:blip>
          <a:stretch>
            <a:fillRect/>
          </a:stretch>
        </p:blipFill>
        <p:spPr>
          <a:xfrm rot="2567899" flipH="1">
            <a:off x="7747451" y="1912351"/>
            <a:ext cx="3030303" cy="469800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cstate="print">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cstate="print">
              <a:alphaModFix amt="26000"/>
            </a:blip>
            <a:stretch>
              <a:fillRect/>
            </a:stretch>
          </p:blipFill>
          <p:spPr>
            <a:xfrm rot="4408896">
              <a:off x="7465724" y="-1122075"/>
              <a:ext cx="1486300" cy="2644623"/>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cstate="print">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cstate="print">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cstate="print">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cstate="print">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a:t>Click to edit Master title style</a:t>
            </a:r>
            <a:endParaRPr/>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cstate="print">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cstate="print">
              <a:alphaModFix amt="43000"/>
            </a:blip>
            <a:stretch>
              <a:fillRect/>
            </a:stretch>
          </p:blipFill>
          <p:spPr>
            <a:xfrm rot="4408896">
              <a:off x="22199" y="1619500"/>
              <a:ext cx="1486300" cy="2644623"/>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cstate="print">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cstate="print">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Font typeface="Anaheim"/>
              <a:buChar char="○"/>
              <a:defRPr>
                <a:solidFill>
                  <a:schemeClr val="dk1"/>
                </a:solidFill>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cstate="print">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xmlns:ahyp="http://schemas.microsoft.com/office/drawing/2018/hyperlinkcolo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cstate="print">
              <a:alphaModFix amt="38000"/>
            </a:blip>
            <a:stretch>
              <a:fillRect/>
            </a:stretch>
          </p:blipFill>
          <p:spPr>
            <a:xfrm rot="5203858">
              <a:off x="-1631029" y="3518279"/>
              <a:ext cx="2980001" cy="3246294"/>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cstate="print">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pPr lvl="0"/>
            <a:r>
              <a:rPr lang="en-US"/>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cstate="print">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cstate="print">
              <a:alphaModFix amt="38000"/>
            </a:blip>
            <a:stretch>
              <a:fillRect/>
            </a:stretch>
          </p:blipFill>
          <p:spPr>
            <a:xfrm rot="4932521">
              <a:off x="7662897" y="3595450"/>
              <a:ext cx="1859885" cy="2026087"/>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3A74B8-EF64-4578-9A72-98E8B3A3A10E}"/>
              </a:ext>
            </a:extLst>
          </p:cNvPr>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13">
            <a:extLst>
              <a:ext uri="{FF2B5EF4-FFF2-40B4-BE49-F238E27FC236}">
                <a16:creationId xmlns:a16="http://schemas.microsoft.com/office/drawing/2014/main" id="{2003261B-DE37-4912-AF5A-8E51A0F03535}"/>
              </a:ext>
            </a:extLst>
          </p:cNvPr>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Rounded Corners 12">
            <a:extLst>
              <a:ext uri="{FF2B5EF4-FFF2-40B4-BE49-F238E27FC236}">
                <a16:creationId xmlns:a16="http://schemas.microsoft.com/office/drawing/2014/main" id="{63EA7C3A-9E97-4FD9-9258-90A2A701B48E}"/>
              </a:ext>
            </a:extLst>
          </p:cNvPr>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reeform: Shape 11">
            <a:extLst>
              <a:ext uri="{FF2B5EF4-FFF2-40B4-BE49-F238E27FC236}">
                <a16:creationId xmlns:a16="http://schemas.microsoft.com/office/drawing/2014/main" id="{FBDF1A8A-E8B1-4F56-8E05-BF95BE98DE5B}"/>
              </a:ext>
            </a:extLst>
          </p:cNvPr>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extLst>
      <p:ext uri="{BB962C8B-B14F-4D97-AF65-F5344CB8AC3E}">
        <p14:creationId xmlns:p14="http://schemas.microsoft.com/office/powerpoint/2010/main" val="87250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2617-F728-4345-9B63-C0B5F79DAA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96419-4C10-4573-9A34-A9E44962CF90}"/>
              </a:ext>
            </a:extLst>
          </p:cNvPr>
          <p:cNvSpPr>
            <a:spLocks noGrp="1"/>
          </p:cNvSpPr>
          <p:nvPr>
            <p:ph type="dt" sz="half" idx="10"/>
          </p:nvPr>
        </p:nvSpPr>
        <p:spPr/>
        <p:txBody>
          <a:bodyPr/>
          <a:lstStyle/>
          <a:p>
            <a:fld id="{9D21D778-B565-4D7E-94D7-64010A445B68}" type="datetimeFigureOut">
              <a:rPr lang="en-US" smtClean="0"/>
              <a:pPr/>
              <a:t>6/18/2024</a:t>
            </a:fld>
            <a:endParaRPr lang="en-US"/>
          </a:p>
        </p:txBody>
      </p:sp>
      <p:sp>
        <p:nvSpPr>
          <p:cNvPr id="4" name="Footer Placeholder 3">
            <a:extLst>
              <a:ext uri="{FF2B5EF4-FFF2-40B4-BE49-F238E27FC236}">
                <a16:creationId xmlns:a16="http://schemas.microsoft.com/office/drawing/2014/main" id="{521271FF-57D3-46C2-B896-B112906AEFCF}"/>
              </a:ext>
            </a:extLst>
          </p:cNvPr>
          <p:cNvSpPr>
            <a:spLocks noGrp="1"/>
          </p:cNvSpPr>
          <p:nvPr>
            <p:ph type="ftr" sz="quarter" idx="11"/>
          </p:nvPr>
        </p:nvSpPr>
        <p:spPr/>
        <p:txBody>
          <a:bodyPr/>
          <a:lstStyle>
            <a:lvl1pPr algn="ctr">
              <a:defRPr/>
            </a:lvl1pPr>
          </a:lstStyle>
          <a:p>
            <a:endParaRPr kumimoji="0" lang="en-US"/>
          </a:p>
        </p:txBody>
      </p:sp>
      <p:sp>
        <p:nvSpPr>
          <p:cNvPr id="5" name="Slide Number Placeholder 4">
            <a:extLst>
              <a:ext uri="{FF2B5EF4-FFF2-40B4-BE49-F238E27FC236}">
                <a16:creationId xmlns:a16="http://schemas.microsoft.com/office/drawing/2014/main" id="{CD73037F-AC0A-45F2-9BE0-E2564EE61564}"/>
              </a:ext>
            </a:extLst>
          </p:cNvPr>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
        <p:nvSpPr>
          <p:cNvPr id="8" name="Text Placeholder 7">
            <a:extLst>
              <a:ext uri="{FF2B5EF4-FFF2-40B4-BE49-F238E27FC236}">
                <a16:creationId xmlns:a16="http://schemas.microsoft.com/office/drawing/2014/main" id="{767351E8-B1DF-47F2-BEAE-438019E48A72}"/>
              </a:ext>
            </a:extLst>
          </p:cNvPr>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17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4280820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82431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Tree>
    <p:extLst>
      <p:ext uri="{BB962C8B-B14F-4D97-AF65-F5344CB8AC3E}">
        <p14:creationId xmlns:p14="http://schemas.microsoft.com/office/powerpoint/2010/main" val="267915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cstate="print">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cstate="print">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93858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rgbClr val="FFFFFF"/>
              </a:solidFill>
            </a:endParaRPr>
          </a:p>
        </p:txBody>
      </p:sp>
    </p:spTree>
    <p:extLst>
      <p:ext uri="{BB962C8B-B14F-4D97-AF65-F5344CB8AC3E}">
        <p14:creationId xmlns:p14="http://schemas.microsoft.com/office/powerpoint/2010/main" val="64391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5451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6/18/2024</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74165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408548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53100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4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1D778-B565-4D7E-94D7-64010A445B68}"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1D778-B565-4D7E-94D7-64010A445B68}"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pPr algn="ctr" eaLnBrk="1" latinLnBrk="0" hangingPunct="1"/>
              <a:t>‹#›</a:t>
            </a:fld>
            <a:endParaRPr kumimoji="0" lang="en-US" dirty="0"/>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pPr/>
              <a:t>‹#›</a:t>
            </a:fld>
            <a:endParaRPr kumimoji="0" lang="en-US"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6/18/2024</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37.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40" r:id="rId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1FC"/>
            </a:gs>
            <a:gs pos="74000">
              <a:srgbClr val="BFCBD9"/>
            </a:gs>
            <a:gs pos="83000">
              <a:srgbClr val="BFCBD9"/>
            </a:gs>
            <a:gs pos="100000">
              <a:srgbClr val="BFCBD9"/>
            </a:gs>
          </a:gsLst>
          <a:lin ang="2700000" scaled="1"/>
          <a:tileRect/>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BCEAB2-FBDF-46DE-8DD3-07B5136284FA}"/>
              </a:ext>
            </a:extLst>
          </p:cNvPr>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Rounded Corners 22">
            <a:extLst>
              <a:ext uri="{FF2B5EF4-FFF2-40B4-BE49-F238E27FC236}">
                <a16:creationId xmlns:a16="http://schemas.microsoft.com/office/drawing/2014/main" id="{27E6ECE6-8137-4F41-A6F0-DC9623651236}"/>
              </a:ext>
            </a:extLst>
          </p:cNvPr>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Freeform: Shape 29">
            <a:extLst>
              <a:ext uri="{FF2B5EF4-FFF2-40B4-BE49-F238E27FC236}">
                <a16:creationId xmlns:a16="http://schemas.microsoft.com/office/drawing/2014/main" id="{912DC555-B169-430C-85D9-8F1BCAF97743}"/>
              </a:ext>
            </a:extLst>
          </p:cNvPr>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pPr algn="r"/>
              <a:t>‹#›</a:t>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p>
        </p:txBody>
      </p:sp>
      <p:sp>
        <p:nvSpPr>
          <p:cNvPr id="16" name="Rectangle 15">
            <a:extLst>
              <a:ext uri="{FF2B5EF4-FFF2-40B4-BE49-F238E27FC236}">
                <a16:creationId xmlns:a16="http://schemas.microsoft.com/office/drawing/2014/main" id="{050A3E62-9D04-42CF-968F-5F6E2C124DB8}"/>
              </a:ext>
            </a:extLst>
          </p:cNvPr>
          <p:cNvSpPr/>
          <p:nvPr/>
        </p:nvSpPr>
        <p:spPr>
          <a:xfrm>
            <a:off x="-88899" y="5219701"/>
            <a:ext cx="156485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4" tooltip="PresentationGo!"/>
              </a:rPr>
              <a:t>presentationgo.com</a:t>
            </a:r>
            <a:endParaRPr lang="en-US" sz="1100" dirty="0"/>
          </a:p>
        </p:txBody>
      </p:sp>
      <p:grpSp>
        <p:nvGrpSpPr>
          <p:cNvPr id="7" name="Group 16">
            <a:extLst>
              <a:ext uri="{FF2B5EF4-FFF2-40B4-BE49-F238E27FC236}">
                <a16:creationId xmlns:a16="http://schemas.microsoft.com/office/drawing/2014/main" id="{B356D5FC-88A6-4DDA-911C-2AF338BB6929}"/>
              </a:ext>
            </a:extLst>
          </p:cNvPr>
          <p:cNvGrpSpPr/>
          <p:nvPr/>
        </p:nvGrpSpPr>
        <p:grpSpPr>
          <a:xfrm>
            <a:off x="-1654908" y="-55353"/>
            <a:ext cx="1556359" cy="520664"/>
            <a:chOff x="-2096383" y="21447"/>
            <a:chExt cx="1556359" cy="694218"/>
          </a:xfrm>
        </p:grpSpPr>
        <p:sp>
          <p:nvSpPr>
            <p:cNvPr id="18" name="TextBox 17">
              <a:extLst>
                <a:ext uri="{FF2B5EF4-FFF2-40B4-BE49-F238E27FC236}">
                  <a16:creationId xmlns:a16="http://schemas.microsoft.com/office/drawing/2014/main" id="{52DEBD7C-F558-4D4F-8E49-929D46967D92}"/>
                </a:ext>
              </a:extLst>
            </p:cNvPr>
            <p:cNvSpPr txBox="1"/>
            <p:nvPr userDrawn="1"/>
          </p:nvSpPr>
          <p:spPr>
            <a:xfrm>
              <a:off x="-2096383" y="21447"/>
              <a:ext cx="369012"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9" name="TextBox 18">
              <a:extLst>
                <a:ext uri="{FF2B5EF4-FFF2-40B4-BE49-F238E27FC236}">
                  <a16:creationId xmlns:a16="http://schemas.microsoft.com/office/drawing/2014/main" id="{8C9E32DC-7D1B-4F0A-8A94-9976C83581EE}"/>
                </a:ext>
              </a:extLst>
            </p:cNvPr>
            <p:cNvSpPr txBox="1"/>
            <p:nvPr userDrawn="1"/>
          </p:nvSpPr>
          <p:spPr>
            <a:xfrm>
              <a:off x="-1002010" y="387370"/>
              <a:ext cx="461986"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20" name="Picture 19">
              <a:extLst>
                <a:ext uri="{FF2B5EF4-FFF2-40B4-BE49-F238E27FC236}">
                  <a16:creationId xmlns:a16="http://schemas.microsoft.com/office/drawing/2014/main" id="{CDF23B40-7BE1-43AB-84F8-8890236A61DB}"/>
                </a:ext>
              </a:extLst>
            </p:cNvPr>
            <p:cNvPicPr>
              <a:picLocks noChangeAspect="1"/>
            </p:cNvPicPr>
            <p:nvPr userDrawn="1"/>
          </p:nvPicPr>
          <p:blipFill>
            <a:blip r:embed="rId15" cstate="print"/>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3715127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378"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pPr/>
              <a:t>6/18/2024</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pPr/>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68" r:id="rId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307800" y="3038369"/>
            <a:ext cx="3502200" cy="155794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400"/>
              </a:spcAft>
            </a:pPr>
            <a:r>
              <a:rPr lang="en-IN" b="1" strike="noStrike" spc="-1" dirty="0">
                <a:solidFill>
                  <a:srgbClr val="0070C0"/>
                </a:solidFill>
                <a:latin typeface="Calibri" panose="020F0502020204030204" pitchFamily="34" charset="0"/>
                <a:ea typeface="Calibri" panose="020F0502020204030204" pitchFamily="34" charset="0"/>
                <a:cs typeface="Calibri" panose="020F0502020204030204" pitchFamily="34" charset="0"/>
              </a:rPr>
              <a:t>Group No. :  T1</a:t>
            </a:r>
            <a:endParaRPr lang="en-IN" b="0" strike="noStrike" spc="-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a:spcAft>
                <a:spcPts val="400"/>
              </a:spcAft>
              <a:tabLst>
                <a:tab pos="2062163" algn="l"/>
              </a:tabLst>
            </a:pPr>
            <a:r>
              <a:rPr lang="en-IN" sz="1600" b="1" dirty="0">
                <a:latin typeface="Calibri" panose="020F0502020204030204" pitchFamily="34" charset="0"/>
                <a:ea typeface="Calibri" panose="020F0502020204030204" pitchFamily="34" charset="0"/>
                <a:cs typeface="Calibri" panose="020F0502020204030204" pitchFamily="34" charset="0"/>
              </a:rPr>
              <a:t>Sreyojit Thakur 	(2041020008)</a:t>
            </a:r>
          </a:p>
          <a:p>
            <a:pPr>
              <a:spcAft>
                <a:spcPts val="400"/>
              </a:spcAft>
              <a:tabLst>
                <a:tab pos="2062163" algn="l"/>
              </a:tabLst>
            </a:pPr>
            <a:r>
              <a:rPr lang="en-IN" sz="1600" b="1" dirty="0">
                <a:latin typeface="Calibri" panose="020F0502020204030204" pitchFamily="34" charset="0"/>
                <a:ea typeface="Calibri" panose="020F0502020204030204" pitchFamily="34" charset="0"/>
                <a:cs typeface="Calibri" panose="020F0502020204030204" pitchFamily="34" charset="0"/>
              </a:rPr>
              <a:t>Soumya Ranjan </a:t>
            </a:r>
            <a:r>
              <a:rPr lang="en-IN" sz="1600" b="1" dirty="0" err="1">
                <a:latin typeface="Calibri" panose="020F0502020204030204" pitchFamily="34" charset="0"/>
                <a:ea typeface="Calibri" panose="020F0502020204030204" pitchFamily="34" charset="0"/>
                <a:cs typeface="Calibri" panose="020F0502020204030204" pitchFamily="34" charset="0"/>
              </a:rPr>
              <a:t>Dakua</a:t>
            </a:r>
            <a:r>
              <a:rPr lang="en-IN" sz="1600" b="1" dirty="0">
                <a:latin typeface="Calibri" panose="020F0502020204030204" pitchFamily="34" charset="0"/>
                <a:ea typeface="Calibri" panose="020F0502020204030204" pitchFamily="34" charset="0"/>
                <a:cs typeface="Calibri" panose="020F0502020204030204" pitchFamily="34" charset="0"/>
              </a:rPr>
              <a:t> 	(2041004003)</a:t>
            </a:r>
          </a:p>
          <a:p>
            <a:pPr>
              <a:spcAft>
                <a:spcPts val="400"/>
              </a:spcAft>
              <a:tabLst>
                <a:tab pos="2062163" algn="l"/>
              </a:tabLst>
            </a:pPr>
            <a:r>
              <a:rPr lang="en-IN" sz="1600" b="1" dirty="0" err="1">
                <a:latin typeface="Calibri" panose="020F0502020204030204" pitchFamily="34" charset="0"/>
                <a:ea typeface="Calibri" panose="020F0502020204030204" pitchFamily="34" charset="0"/>
                <a:cs typeface="Calibri" panose="020F0502020204030204" pitchFamily="34" charset="0"/>
              </a:rPr>
              <a:t>Kaustav</a:t>
            </a:r>
            <a:r>
              <a:rPr lang="en-IN" sz="1600" b="1" dirty="0">
                <a:latin typeface="Calibri" panose="020F0502020204030204" pitchFamily="34" charset="0"/>
                <a:ea typeface="Calibri" panose="020F0502020204030204" pitchFamily="34" charset="0"/>
                <a:cs typeface="Calibri" panose="020F0502020204030204" pitchFamily="34" charset="0"/>
              </a:rPr>
              <a:t> Patra 	(2041016147)</a:t>
            </a:r>
          </a:p>
          <a:p>
            <a:pPr>
              <a:spcAft>
                <a:spcPts val="400"/>
              </a:spcAft>
              <a:tabLst>
                <a:tab pos="2062163" algn="l"/>
              </a:tabLst>
            </a:pPr>
            <a:r>
              <a:rPr lang="en-IN" sz="1600" b="1" dirty="0">
                <a:latin typeface="Calibri" panose="020F0502020204030204" pitchFamily="34" charset="0"/>
                <a:ea typeface="Calibri" panose="020F0502020204030204" pitchFamily="34" charset="0"/>
                <a:cs typeface="Calibri" panose="020F0502020204030204" pitchFamily="34" charset="0"/>
              </a:rPr>
              <a:t>Nikhil Kumar Agarwal 	(2041001029) </a:t>
            </a:r>
            <a:endParaRPr lang="en-IN" sz="16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97" name="CustomShape 4"/>
          <p:cNvSpPr/>
          <p:nvPr/>
        </p:nvSpPr>
        <p:spPr>
          <a:xfrm>
            <a:off x="4724400" y="3535941"/>
            <a:ext cx="4176462" cy="10603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spcAft>
                <a:spcPts val="200"/>
              </a:spcAft>
            </a:pPr>
            <a:r>
              <a:rPr lang="en-IN" sz="1600" b="1" strike="noStrike" spc="-1" dirty="0">
                <a:solidFill>
                  <a:srgbClr val="0070C0"/>
                </a:solidFill>
                <a:latin typeface="Calibri" panose="020F0502020204030204" pitchFamily="34" charset="0"/>
                <a:ea typeface="Calibri" panose="020F0502020204030204" pitchFamily="34" charset="0"/>
                <a:cs typeface="Calibri" panose="020F0502020204030204" pitchFamily="34" charset="0"/>
              </a:rPr>
              <a:t>Department of Computer Sc. and Engineering</a:t>
            </a:r>
          </a:p>
          <a:p>
            <a:pPr>
              <a:lnSpc>
                <a:spcPct val="100000"/>
              </a:lnSpc>
              <a:spcAft>
                <a:spcPts val="200"/>
              </a:spcAft>
            </a:pPr>
            <a:r>
              <a:rPr lang="en-IN" sz="14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Faculty of Engineering &amp; Technology (ITER)</a:t>
            </a:r>
            <a:endParaRPr lang="en-IN" sz="1400" b="0" strike="noStrike" spc="-1"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Aft>
                <a:spcPts val="200"/>
              </a:spcAft>
            </a:pPr>
            <a:r>
              <a:rPr lang="en-IN" sz="14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Siksha ‘O’ Anusandhan (Deemed to be) University</a:t>
            </a:r>
            <a:r>
              <a:rPr lang="en-IN" sz="1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a:lnSpc>
                <a:spcPct val="100000"/>
              </a:lnSpc>
              <a:spcAft>
                <a:spcPts val="200"/>
              </a:spcAft>
            </a:pPr>
            <a:r>
              <a:rPr lang="en-IN" sz="14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Bhubaneswar, Odisha</a:t>
            </a:r>
            <a:endParaRPr lang="en-IN" sz="14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pic>
        <p:nvPicPr>
          <p:cNvPr id="100" name="Picture 3"/>
          <p:cNvPicPr/>
          <p:nvPr/>
        </p:nvPicPr>
        <p:blipFill>
          <a:blip r:embed="rId2" cstate="print"/>
          <a:stretch/>
        </p:blipFill>
        <p:spPr>
          <a:xfrm>
            <a:off x="8188020" y="367827"/>
            <a:ext cx="851400" cy="851400"/>
          </a:xfrm>
          <a:prstGeom prst="rect">
            <a:avLst/>
          </a:prstGeom>
          <a:ln>
            <a:noFill/>
          </a:ln>
        </p:spPr>
      </p:pic>
      <p:sp>
        <p:nvSpPr>
          <p:cNvPr id="10" name="TextShape 1">
            <a:extLst>
              <a:ext uri="{FF2B5EF4-FFF2-40B4-BE49-F238E27FC236}">
                <a16:creationId xmlns:a16="http://schemas.microsoft.com/office/drawing/2014/main" id="{B7855D49-9ACB-47C1-8ED9-A5886032D6FA}"/>
              </a:ext>
            </a:extLst>
          </p:cNvPr>
          <p:cNvSpPr txBox="1"/>
          <p:nvPr/>
        </p:nvSpPr>
        <p:spPr>
          <a:xfrm>
            <a:off x="228600" y="437873"/>
            <a:ext cx="7727659" cy="1060923"/>
          </a:xfrm>
          <a:prstGeom prst="rect">
            <a:avLst/>
          </a:prstGeom>
          <a:noFill/>
          <a:ln>
            <a:noFill/>
          </a:ln>
        </p:spPr>
        <p:txBody>
          <a:bodyPr lIns="90000" tIns="45000" rIns="90000" bIns="45000" anchor="t" anchorCtr="0">
            <a:noAutofit/>
          </a:bodyPr>
          <a:lstStyle/>
          <a:p>
            <a:pPr>
              <a:lnSpc>
                <a:spcPct val="100000"/>
              </a:lnSpc>
            </a:pPr>
            <a:r>
              <a:rPr lang="en-US" sz="3200" b="1" cap="all" spc="-100" dirty="0">
                <a:solidFill>
                  <a:schemeClr val="tx2"/>
                </a:solidFill>
                <a:latin typeface="Calibri" panose="020F0502020204030204" pitchFamily="34" charset="0"/>
                <a:ea typeface="Calibri" panose="020F0502020204030204" pitchFamily="34" charset="0"/>
                <a:cs typeface="Calibri" panose="020F0502020204030204" pitchFamily="34" charset="0"/>
              </a:rPr>
              <a:t>SDP End-term evaluation </a:t>
            </a:r>
          </a:p>
          <a:p>
            <a:pPr>
              <a:lnSpc>
                <a:spcPct val="100000"/>
              </a:lnSpc>
            </a:pPr>
            <a:endParaRPr lang="en-US" sz="800" b="1" cap="all" spc="-1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2400" b="1" strike="noStrike" spc="-1" dirty="0">
                <a:solidFill>
                  <a:srgbClr val="572314"/>
                </a:solidFill>
                <a:latin typeface="Calibri" panose="020F0502020204030204" pitchFamily="34" charset="0"/>
                <a:ea typeface="Calibri" panose="020F0502020204030204" pitchFamily="34" charset="0"/>
                <a:cs typeface="Calibri" panose="020F0502020204030204" pitchFamily="34" charset="0"/>
              </a:rPr>
              <a:t>AN IOT-BASED SYSTEM FOR REMOTE PATIENT MONITORING</a:t>
            </a:r>
            <a:endParaRPr lang="en-US" sz="24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Shape 1">
            <a:extLst>
              <a:ext uri="{FF2B5EF4-FFF2-40B4-BE49-F238E27FC236}">
                <a16:creationId xmlns:a16="http://schemas.microsoft.com/office/drawing/2014/main" id="{1AFFC19B-9FCC-4210-A20C-291A8079AA2C}"/>
              </a:ext>
            </a:extLst>
          </p:cNvPr>
          <p:cNvSpPr txBox="1"/>
          <p:nvPr/>
        </p:nvSpPr>
        <p:spPr>
          <a:xfrm>
            <a:off x="1940996" y="2067278"/>
            <a:ext cx="5262008" cy="402609"/>
          </a:xfrm>
          <a:prstGeom prst="rect">
            <a:avLst/>
          </a:prstGeom>
          <a:noFill/>
          <a:ln>
            <a:noFill/>
          </a:ln>
        </p:spPr>
        <p:txBody>
          <a:bodyPr lIns="90000" tIns="45000" rIns="90000" bIns="45000" anchor="t" anchorCtr="0">
            <a:noAutofit/>
          </a:bodyPr>
          <a:lstStyle/>
          <a:p>
            <a:pPr marL="27360" algn="ctr">
              <a:lnSpc>
                <a:spcPct val="100000"/>
              </a:lnSpc>
              <a:spcBef>
                <a:spcPts val="601"/>
              </a:spcBef>
            </a:pPr>
            <a:r>
              <a:rPr lang="en-IN" sz="2000" b="1" strike="noStrike" spc="100" dirty="0">
                <a:solidFill>
                  <a:srgbClr val="0070C0"/>
                </a:solidFill>
                <a:latin typeface="Calibri" panose="020F0502020204030204" pitchFamily="34" charset="0"/>
                <a:ea typeface="Calibri" panose="020F0502020204030204" pitchFamily="34" charset="0"/>
                <a:cs typeface="Calibri" panose="020F0502020204030204" pitchFamily="34" charset="0"/>
              </a:rPr>
              <a:t>Supervised By</a:t>
            </a:r>
            <a:r>
              <a:rPr lang="en-IN" sz="2000" b="1" strike="noStrike" spc="100" dirty="0">
                <a:solidFill>
                  <a:srgbClr val="361309"/>
                </a:solidFill>
                <a:latin typeface="Calibri" panose="020F0502020204030204" pitchFamily="34" charset="0"/>
                <a:ea typeface="Calibri" panose="020F0502020204030204" pitchFamily="34" charset="0"/>
                <a:cs typeface="Calibri" panose="020F0502020204030204" pitchFamily="34" charset="0"/>
              </a:rPr>
              <a:t>:</a:t>
            </a:r>
            <a:r>
              <a:rPr lang="en-IN" sz="2000" spc="100" dirty="0">
                <a:latin typeface="Calibri" panose="020F0502020204030204" pitchFamily="34" charset="0"/>
                <a:ea typeface="Calibri" panose="020F0502020204030204" pitchFamily="34" charset="0"/>
                <a:cs typeface="Calibri" panose="020F0502020204030204" pitchFamily="34" charset="0"/>
              </a:rPr>
              <a:t> </a:t>
            </a:r>
            <a:r>
              <a:rPr lang="en-IN" sz="2000" b="1" strike="noStrike" spc="100" dirty="0" err="1">
                <a:solidFill>
                  <a:srgbClr val="361309"/>
                </a:solidFill>
                <a:latin typeface="Calibri" panose="020F0502020204030204" pitchFamily="34" charset="0"/>
                <a:ea typeface="Calibri" panose="020F0502020204030204" pitchFamily="34" charset="0"/>
                <a:cs typeface="Calibri" panose="020F0502020204030204" pitchFamily="34" charset="0"/>
              </a:rPr>
              <a:t>Dr.</a:t>
            </a:r>
            <a:r>
              <a:rPr lang="en-IN" sz="2000" b="1" strike="noStrike" spc="100" dirty="0">
                <a:solidFill>
                  <a:srgbClr val="361309"/>
                </a:solidFill>
                <a:latin typeface="Calibri" panose="020F0502020204030204" pitchFamily="34" charset="0"/>
                <a:ea typeface="Calibri" panose="020F0502020204030204" pitchFamily="34" charset="0"/>
                <a:cs typeface="Calibri" panose="020F0502020204030204" pitchFamily="34" charset="0"/>
              </a:rPr>
              <a:t> Rakesh Ranjan Swain </a:t>
            </a:r>
            <a:endParaRPr lang="en-IN" sz="2000" b="0" strike="noStrike" spc="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10</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8" name="TextShape 1">
            <a:extLst>
              <a:ext uri="{FF2B5EF4-FFF2-40B4-BE49-F238E27FC236}">
                <a16:creationId xmlns:a16="http://schemas.microsoft.com/office/drawing/2014/main" id="{217171B2-23A8-4D7C-83B7-58AE3C6A1A2A}"/>
              </a:ext>
            </a:extLst>
          </p:cNvPr>
          <p:cNvSpPr txBox="1"/>
          <p:nvPr/>
        </p:nvSpPr>
        <p:spPr>
          <a:xfrm>
            <a:off x="2523462" y="4622383"/>
            <a:ext cx="3600893"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1.3: Implemented Hardware Model</a:t>
            </a:r>
          </a:p>
        </p:txBody>
      </p:sp>
      <p:sp>
        <p:nvSpPr>
          <p:cNvPr id="14" name="TextShape 1">
            <a:extLst>
              <a:ext uri="{FF2B5EF4-FFF2-40B4-BE49-F238E27FC236}">
                <a16:creationId xmlns:a16="http://schemas.microsoft.com/office/drawing/2014/main" id="{0F3D18C0-5073-4797-986E-DC9DD4E24A96}"/>
              </a:ext>
            </a:extLst>
          </p:cNvPr>
          <p:cNvSpPr txBox="1"/>
          <p:nvPr/>
        </p:nvSpPr>
        <p:spPr>
          <a:xfrm>
            <a:off x="460080" y="363362"/>
            <a:ext cx="7727659" cy="457200"/>
          </a:xfrm>
          <a:prstGeom prst="rect">
            <a:avLst/>
          </a:prstGeom>
          <a:noFill/>
          <a:ln>
            <a:noFill/>
          </a:ln>
        </p:spPr>
        <p:txBody>
          <a:bodyPr lIns="90000" tIns="45000" rIns="90000" bIns="45000" anchor="t" anchorCtr="0">
            <a:noAutofit/>
          </a:bodyPr>
          <a:lstStyle/>
          <a:p>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SCHEMATIC LAYOUT AND HARDWARE DIAGRAM Contd.</a:t>
            </a:r>
          </a:p>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 </a:t>
            </a:r>
          </a:p>
        </p:txBody>
      </p:sp>
      <p:pic>
        <p:nvPicPr>
          <p:cNvPr id="3" name="Picture 2">
            <a:extLst>
              <a:ext uri="{FF2B5EF4-FFF2-40B4-BE49-F238E27FC236}">
                <a16:creationId xmlns:a16="http://schemas.microsoft.com/office/drawing/2014/main" id="{742AA046-8B46-472E-9A6D-5C8AC5CBF720}"/>
              </a:ext>
            </a:extLst>
          </p:cNvPr>
          <p:cNvPicPr>
            <a:picLocks noChangeAspect="1"/>
          </p:cNvPicPr>
          <p:nvPr/>
        </p:nvPicPr>
        <p:blipFill rotWithShape="1">
          <a:blip r:embed="rId2">
            <a:extLst>
              <a:ext uri="{28A0092B-C50C-407E-A947-70E740481C1C}">
                <a14:useLocalDpi xmlns:a14="http://schemas.microsoft.com/office/drawing/2010/main" val="0"/>
              </a:ext>
            </a:extLst>
          </a:blip>
          <a:srcRect l="3688" t="19167" r="3268" b="23334"/>
          <a:stretch/>
        </p:blipFill>
        <p:spPr>
          <a:xfrm rot="16200000">
            <a:off x="2556094" y="48109"/>
            <a:ext cx="3822707" cy="5277294"/>
          </a:xfrm>
          <a:prstGeom prst="rect">
            <a:avLst/>
          </a:prstGeom>
        </p:spPr>
      </p:pic>
    </p:spTree>
    <p:extLst>
      <p:ext uri="{BB962C8B-B14F-4D97-AF65-F5344CB8AC3E}">
        <p14:creationId xmlns:p14="http://schemas.microsoft.com/office/powerpoint/2010/main" val="38743476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11</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9" name="TextShape 1">
            <a:extLst>
              <a:ext uri="{FF2B5EF4-FFF2-40B4-BE49-F238E27FC236}">
                <a16:creationId xmlns:a16="http://schemas.microsoft.com/office/drawing/2014/main" id="{A46033C2-6FB9-47E7-AFD4-B57A4C51329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METHODS USED</a:t>
            </a:r>
          </a:p>
        </p:txBody>
      </p:sp>
      <p:sp>
        <p:nvSpPr>
          <p:cNvPr id="10" name="CustomShape 3">
            <a:extLst>
              <a:ext uri="{FF2B5EF4-FFF2-40B4-BE49-F238E27FC236}">
                <a16:creationId xmlns:a16="http://schemas.microsoft.com/office/drawing/2014/main" id="{BB60B674-7BE1-4965-9B9F-B0D954FC78EF}"/>
              </a:ext>
            </a:extLst>
          </p:cNvPr>
          <p:cNvSpPr/>
          <p:nvPr/>
        </p:nvSpPr>
        <p:spPr>
          <a:xfrm>
            <a:off x="460080" y="922563"/>
            <a:ext cx="8223840" cy="387653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STEPS FOR DATA COLLECTION, PROCESSING AND SENDING TO WEBPAGE</a:t>
            </a:r>
          </a:p>
          <a:p>
            <a:pPr>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Step 1: Reading Data Through Sensors</a:t>
            </a:r>
          </a:p>
          <a:p>
            <a:pPr algn="just">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The user input their data via the various sensors given which is measured and read by the microcontroller. </a:t>
            </a:r>
          </a:p>
          <a:p>
            <a:pPr algn="just">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Step 2: Displaying the data </a:t>
            </a:r>
          </a:p>
          <a:p>
            <a:pPr algn="just">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The microcontroller display each sensor data that is measured by the sensors for re-view of the user so that the user can decide if feels to re-input is need for any specific parameter. The data is displayed over led display.</a:t>
            </a:r>
          </a:p>
          <a:p>
            <a:pPr algn="just">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Step 3: User Upload Confirmation</a:t>
            </a:r>
          </a:p>
          <a:p>
            <a:pPr algn="just">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The user proceed to execute the upload process when the user feels the data is accurately measured.</a:t>
            </a:r>
          </a:p>
          <a:p>
            <a:pPr algn="just">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Step 4: Sending Data to Web server</a:t>
            </a:r>
          </a:p>
          <a:p>
            <a:pPr algn="just">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The nodeMCU interfaced with the microcontroller will send the data to the web server which will be displayed on the webpage.</a:t>
            </a:r>
          </a:p>
          <a:p>
            <a:pPr algn="just">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Step 5: Classification of Patient Risk Level</a:t>
            </a:r>
          </a:p>
          <a:p>
            <a:pPr algn="just">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The Web-server will classify the data of to give it a risk type – high, medium or low. In case of any current uploaded data exceeding predefined fatal threshold, a notification will be sent to email.</a:t>
            </a:r>
          </a:p>
        </p:txBody>
      </p:sp>
    </p:spTree>
    <p:extLst>
      <p:ext uri="{BB962C8B-B14F-4D97-AF65-F5344CB8AC3E}">
        <p14:creationId xmlns:p14="http://schemas.microsoft.com/office/powerpoint/2010/main" val="12702142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12</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9" name="TextShape 1">
            <a:extLst>
              <a:ext uri="{FF2B5EF4-FFF2-40B4-BE49-F238E27FC236}">
                <a16:creationId xmlns:a16="http://schemas.microsoft.com/office/drawing/2014/main" id="{A46033C2-6FB9-47E7-AFD4-B57A4C51329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ALGORITHMS USED</a:t>
            </a:r>
          </a:p>
        </p:txBody>
      </p:sp>
      <p:sp>
        <p:nvSpPr>
          <p:cNvPr id="10" name="CustomShape 3">
            <a:extLst>
              <a:ext uri="{FF2B5EF4-FFF2-40B4-BE49-F238E27FC236}">
                <a16:creationId xmlns:a16="http://schemas.microsoft.com/office/drawing/2014/main" id="{BB60B674-7BE1-4965-9B9F-B0D954FC78EF}"/>
              </a:ext>
            </a:extLst>
          </p:cNvPr>
          <p:cNvSpPr/>
          <p:nvPr/>
        </p:nvSpPr>
        <p:spPr>
          <a:xfrm>
            <a:off x="460080" y="851471"/>
            <a:ext cx="8223840" cy="420482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400"/>
              </a:spcAft>
            </a:pPr>
            <a:r>
              <a:rPr lang="en-US" sz="1400" b="1" dirty="0">
                <a:latin typeface="Calibri" panose="020F0502020204030204" pitchFamily="34" charset="0"/>
                <a:ea typeface="Calibri" panose="020F0502020204030204" pitchFamily="34" charset="0"/>
                <a:cs typeface="Calibri" panose="020F0502020204030204" pitchFamily="34" charset="0"/>
              </a:rPr>
              <a:t>RISK CLASSIFICATION ALGORITHM:</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Calibri" panose="020F0502020204030204" pitchFamily="34" charset="0"/>
              </a:rPr>
              <a:t>Step 1: Initialize Libraries and Model:</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Import necessary libraries for data manipulation (pandas), scheduling tasks (schedule), time handling (time), machine learning model loading (</a:t>
            </a:r>
            <a:r>
              <a:rPr lang="en-US" sz="1400" dirty="0" err="1">
                <a:latin typeface="Calibri" panose="020F0502020204030204" pitchFamily="34" charset="0"/>
                <a:ea typeface="Calibri" panose="020F0502020204030204" pitchFamily="34" charset="0"/>
                <a:cs typeface="Calibri" panose="020F0502020204030204" pitchFamily="34" charset="0"/>
              </a:rPr>
              <a:t>joblib</a:t>
            </a:r>
            <a:r>
              <a:rPr lang="en-US" sz="1400" dirty="0">
                <a:latin typeface="Calibri" panose="020F0502020204030204" pitchFamily="34" charset="0"/>
                <a:ea typeface="Calibri" panose="020F0502020204030204" pitchFamily="34" charset="0"/>
                <a:cs typeface="Calibri" panose="020F0502020204030204" pitchFamily="34" charset="0"/>
              </a:rPr>
              <a:t>), and date-time operations (datetime).</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Load the pre-trained Decision Tree Classifier model using </a:t>
            </a:r>
            <a:r>
              <a:rPr lang="en-US" sz="1400" dirty="0" err="1">
                <a:latin typeface="Calibri" panose="020F0502020204030204" pitchFamily="34" charset="0"/>
                <a:ea typeface="Calibri" panose="020F0502020204030204" pitchFamily="34" charset="0"/>
                <a:cs typeface="Calibri" panose="020F0502020204030204" pitchFamily="34" charset="0"/>
              </a:rPr>
              <a:t>joblib</a:t>
            </a:r>
            <a:r>
              <a:rPr lang="en-US" sz="14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spcAft>
                <a:spcPts val="400"/>
              </a:spcAft>
              <a:buFont typeface="Wingdings" panose="05000000000000000000" pitchFamily="2" charset="2"/>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Calibri" panose="020F0502020204030204" pitchFamily="34" charset="0"/>
              </a:rPr>
              <a:t>Step 2: Define Interval Assignment Functions:</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Create functions to classify continuous health metrics (blood oxygen, body temperature, heart rate) into discrete intervals (Low, Medium, High).</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Predict Risk Level Function:</a:t>
            </a:r>
          </a:p>
          <a:p>
            <a:pPr marL="285750" indent="-285750" algn="just">
              <a:spcAft>
                <a:spcPts val="400"/>
              </a:spcAft>
              <a:buFont typeface="Wingdings" panose="05000000000000000000" pitchFamily="2" charset="2"/>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Calibri" panose="020F0502020204030204" pitchFamily="34" charset="0"/>
              </a:rPr>
              <a:t>Step 3: Define a function to predict the risk level based on health metrics.</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Convert the raw metric values into categorical intervals using the previously defined functions.</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Format the intervals as features for the classifier.</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Use the pre-trained model to predict the risk level.</a:t>
            </a:r>
          </a:p>
          <a:p>
            <a:pPr marL="285750" indent="-285750" algn="just">
              <a:spcAft>
                <a:spcPts val="400"/>
              </a:spcAft>
              <a:buFont typeface="Wingdings" panose="05000000000000000000" pitchFamily="2" charset="2"/>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9317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13</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9" name="TextShape 1">
            <a:extLst>
              <a:ext uri="{FF2B5EF4-FFF2-40B4-BE49-F238E27FC236}">
                <a16:creationId xmlns:a16="http://schemas.microsoft.com/office/drawing/2014/main" id="{A46033C2-6FB9-47E7-AFD4-B57A4C51329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ALGORITHMS USED Contd.</a:t>
            </a:r>
          </a:p>
        </p:txBody>
      </p:sp>
      <p:sp>
        <p:nvSpPr>
          <p:cNvPr id="10" name="CustomShape 3">
            <a:extLst>
              <a:ext uri="{FF2B5EF4-FFF2-40B4-BE49-F238E27FC236}">
                <a16:creationId xmlns:a16="http://schemas.microsoft.com/office/drawing/2014/main" id="{BB60B674-7BE1-4965-9B9F-B0D954FC78EF}"/>
              </a:ext>
            </a:extLst>
          </p:cNvPr>
          <p:cNvSpPr/>
          <p:nvPr/>
        </p:nvSpPr>
        <p:spPr>
          <a:xfrm>
            <a:off x="460080" y="955112"/>
            <a:ext cx="8223840" cy="37739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Process New Patient Data:</a:t>
            </a:r>
          </a:p>
          <a:p>
            <a:pPr marL="285750" indent="-285750" algn="just">
              <a:spcAft>
                <a:spcPts val="400"/>
              </a:spcAft>
              <a:buFont typeface="Wingdings" panose="05000000000000000000" pitchFamily="2" charset="2"/>
              <a:buChar char="§"/>
            </a:pPr>
            <a:endParaRPr lang="en-US" sz="1400" u="sng"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Calibri" panose="020F0502020204030204" pitchFamily="34" charset="0"/>
              </a:rPr>
              <a:t>Step 4: Define a function to process new patient data.</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Create a list of dictionaries containing new patient health metrics.</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For each patient's data, predict their risk level using the prediction function.</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Append each patient’s data along with the predicted risk level and a timestamp to a new list.</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Convert the list into a pandas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and print it.</a:t>
            </a:r>
          </a:p>
          <a:p>
            <a:pPr marL="285750" indent="-285750" algn="just">
              <a:spcAft>
                <a:spcPts val="400"/>
              </a:spcAft>
              <a:buFont typeface="Wingdings" panose="05000000000000000000" pitchFamily="2" charset="2"/>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Calibri" panose="020F0502020204030204" pitchFamily="34" charset="0"/>
              </a:rPr>
              <a:t>Step 5: Schedule the Data Processing Task:</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Schedule the data processing function to execute every 3 hours using the schedule library.</a:t>
            </a:r>
          </a:p>
          <a:p>
            <a:pPr marL="285750" indent="-285750" algn="just">
              <a:spcAft>
                <a:spcPts val="400"/>
              </a:spcAft>
              <a:buFont typeface="Wingdings" panose="05000000000000000000" pitchFamily="2" charset="2"/>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Calibri" panose="020F0502020204030204" pitchFamily="34" charset="0"/>
              </a:rPr>
              <a:t>Step 6:Run the Scheduler in a Continuous Loop:</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Continuously check for and execute scheduled tasks using an infinite loop.</a:t>
            </a:r>
          </a:p>
          <a:p>
            <a:pPr marL="285750" indent="-285750" algn="just">
              <a:spcAft>
                <a:spcPts val="4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Sleep for 1 second between checks to prevent excessive CPU usage.</a:t>
            </a:r>
          </a:p>
        </p:txBody>
      </p:sp>
    </p:spTree>
    <p:extLst>
      <p:ext uri="{BB962C8B-B14F-4D97-AF65-F5344CB8AC3E}">
        <p14:creationId xmlns:p14="http://schemas.microsoft.com/office/powerpoint/2010/main" val="1299743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14</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9" name="TextShape 1">
            <a:extLst>
              <a:ext uri="{FF2B5EF4-FFF2-40B4-BE49-F238E27FC236}">
                <a16:creationId xmlns:a16="http://schemas.microsoft.com/office/drawing/2014/main" id="{A46033C2-6FB9-47E7-AFD4-B57A4C51329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ALGORITHMS USED Contd.</a:t>
            </a:r>
          </a:p>
        </p:txBody>
      </p:sp>
      <p:sp>
        <p:nvSpPr>
          <p:cNvPr id="10" name="CustomShape 3">
            <a:extLst>
              <a:ext uri="{FF2B5EF4-FFF2-40B4-BE49-F238E27FC236}">
                <a16:creationId xmlns:a16="http://schemas.microsoft.com/office/drawing/2014/main" id="{BB60B674-7BE1-4965-9B9F-B0D954FC78EF}"/>
              </a:ext>
            </a:extLst>
          </p:cNvPr>
          <p:cNvSpPr/>
          <p:nvPr/>
        </p:nvSpPr>
        <p:spPr>
          <a:xfrm>
            <a:off x="460080" y="899089"/>
            <a:ext cx="8223840" cy="394321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400"/>
              </a:spcAft>
            </a:pPr>
            <a:r>
              <a:rPr lang="en-US" sz="1400" b="1" dirty="0">
                <a:latin typeface="Calibri" panose="020F0502020204030204" pitchFamily="34" charset="0"/>
                <a:ea typeface="Calibri" panose="020F0502020204030204" pitchFamily="34" charset="0"/>
                <a:cs typeface="Calibri" panose="020F0502020204030204" pitchFamily="34" charset="0"/>
              </a:rPr>
              <a:t>INPUT PARAMETERS:</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Body Temperature (in Celsius)</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SpO2 Level or Oxygen Saturation level in blood (in %)</a:t>
            </a:r>
          </a:p>
          <a:p>
            <a:pPr marL="342900" indent="-342900">
              <a:spcAft>
                <a:spcPts val="12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Pulse Rate or Heart Rate (in bpm)</a:t>
            </a:r>
          </a:p>
          <a:p>
            <a:pPr>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TARGET CATEGORY (RISK TYPE):</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Low-Risk Level</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Medium-Risk Level</a:t>
            </a:r>
          </a:p>
          <a:p>
            <a:pPr marL="342900" indent="-342900">
              <a:spcAft>
                <a:spcPts val="12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High-Risk Level</a:t>
            </a:r>
          </a:p>
          <a:p>
            <a:pPr>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MODEL ACCURACY AND VALIDATION:</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Precision: It measures how often an ML model is correct when predicting the target class.</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Recall: It measures whether an ML model can find all objects of the target class.</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Accuracy: It measures how often a classification ML model is correct overall.</a:t>
            </a:r>
          </a:p>
          <a:p>
            <a:pPr marL="342900" indent="-342900">
              <a:spcAft>
                <a:spcPts val="600"/>
              </a:spcAft>
              <a:buFont typeface="+mj-lt"/>
              <a:buAutoNum type="arabicPeriod"/>
            </a:pPr>
            <a:r>
              <a:rPr lang="en-US" sz="1400" dirty="0">
                <a:latin typeface="Calibri" panose="020F0502020204030204" pitchFamily="34" charset="0"/>
                <a:ea typeface="Calibri" panose="020F0502020204030204" pitchFamily="34" charset="0"/>
                <a:cs typeface="Calibri" panose="020F0502020204030204" pitchFamily="34" charset="0"/>
              </a:rPr>
              <a:t>F1 Score: a machine learning evaluation metric that measures a model's accuracy</a:t>
            </a:r>
          </a:p>
        </p:txBody>
      </p:sp>
    </p:spTree>
    <p:extLst>
      <p:ext uri="{BB962C8B-B14F-4D97-AF65-F5344CB8AC3E}">
        <p14:creationId xmlns:p14="http://schemas.microsoft.com/office/powerpoint/2010/main" val="37017942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553568" y="925227"/>
            <a:ext cx="8288572" cy="39073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600"/>
              </a:spcAft>
            </a:pPr>
            <a:r>
              <a:rPr lang="en-US" sz="1600" b="1" dirty="0">
                <a:latin typeface="Calibri" panose="020F0502020204030204" pitchFamily="34" charset="0"/>
                <a:ea typeface="Calibri" panose="020F0502020204030204" pitchFamily="34" charset="0"/>
                <a:cs typeface="Calibri" panose="020F0502020204030204" pitchFamily="34" charset="0"/>
              </a:rPr>
              <a:t>SYSTEM SPECIFICATIONS</a:t>
            </a:r>
          </a:p>
          <a:p>
            <a:pPr>
              <a:spcAft>
                <a:spcPts val="600"/>
              </a:spcAft>
            </a:pPr>
            <a:r>
              <a:rPr lang="en-US" sz="1600" b="1" dirty="0">
                <a:latin typeface="Calibri" panose="020F0502020204030204" pitchFamily="34" charset="0"/>
                <a:ea typeface="Calibri" panose="020F0502020204030204" pitchFamily="34" charset="0"/>
                <a:cs typeface="Calibri" panose="020F0502020204030204" pitchFamily="34" charset="0"/>
              </a:rPr>
              <a:t>Microcontroller:</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Arduino Uno Rev3 </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NodeMCU ESP8266</a:t>
            </a:r>
          </a:p>
          <a:p>
            <a:pPr>
              <a:spcAft>
                <a:spcPts val="600"/>
              </a:spcAft>
            </a:pPr>
            <a:r>
              <a:rPr lang="en-US" sz="1600" b="1" dirty="0">
                <a:latin typeface="Calibri" panose="020F0502020204030204" pitchFamily="34" charset="0"/>
                <a:ea typeface="Calibri" panose="020F0502020204030204" pitchFamily="34" charset="0"/>
                <a:cs typeface="Calibri" panose="020F0502020204030204" pitchFamily="34" charset="0"/>
              </a:rPr>
              <a:t>Body Sensors:</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MAX300102 Pulse and Oximeter Sensor</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MQ135 Gas Sensor</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MLX90614 Non-contact Temperature Sensor</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Blood Pressure Device </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DHT11 Humidity and External Temp Sensor</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OLED Display (SH110x 1.3 inch)</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BMP280 Pressure and Altitude Sensor</a:t>
            </a:r>
          </a:p>
          <a:p>
            <a:pPr marL="285750" indent="-285750">
              <a:spcAft>
                <a:spcPts val="6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5 V Active Buzzer</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15</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35110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60080" y="925227"/>
            <a:ext cx="8223840" cy="379958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DATASET DESCRIPTIONS</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This dataset contains vital sign measurements for patients, including blood oxygen levels, body temperature, and heart rate. </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 dataset was collected from a hospital database during routine patient monitoring. Each row represents a patient, and the columns include the following parameters:</a:t>
            </a:r>
          </a:p>
          <a:p>
            <a:pPr marL="742950" lvl="1" indent="-285750" algn="just">
              <a:spcAft>
                <a:spcPts val="600"/>
              </a:spcAft>
              <a:buFont typeface="Wingdings" panose="05000000000000000000" pitchFamily="2" charset="2"/>
              <a:buChar char="§"/>
            </a:pPr>
            <a:r>
              <a:rPr lang="en-US" sz="1300" dirty="0">
                <a:latin typeface="Calibri" panose="020F0502020204030204" pitchFamily="34" charset="0"/>
                <a:ea typeface="Calibri" panose="020F0502020204030204" pitchFamily="34" charset="0"/>
                <a:cs typeface="Calibri" panose="020F0502020204030204" pitchFamily="34" charset="0"/>
              </a:rPr>
              <a:t>Body Temperature (°C): Body temperature of the patient in degrees Celsius.</a:t>
            </a:r>
          </a:p>
          <a:p>
            <a:pPr marL="742950" lvl="1" indent="-285750" algn="just">
              <a:spcAft>
                <a:spcPts val="600"/>
              </a:spcAft>
              <a:buFont typeface="Wingdings" panose="05000000000000000000" pitchFamily="2" charset="2"/>
              <a:buChar char="§"/>
            </a:pPr>
            <a:r>
              <a:rPr lang="en-US" sz="1300" dirty="0">
                <a:latin typeface="Calibri" panose="020F0502020204030204" pitchFamily="34" charset="0"/>
                <a:ea typeface="Calibri" panose="020F0502020204030204" pitchFamily="34" charset="0"/>
                <a:cs typeface="Calibri" panose="020F0502020204030204" pitchFamily="34" charset="0"/>
              </a:rPr>
              <a:t>Blood Oxygen Saturation Level (%): Percentage of dissolved oxygen saturation in the patient’s blood.</a:t>
            </a:r>
          </a:p>
          <a:p>
            <a:pPr marL="742950" lvl="1" indent="-285750" algn="just">
              <a:spcAft>
                <a:spcPts val="1200"/>
              </a:spcAft>
              <a:buFont typeface="Wingdings" panose="05000000000000000000" pitchFamily="2" charset="2"/>
              <a:buChar char="§"/>
            </a:pPr>
            <a:r>
              <a:rPr lang="en-US" sz="1300" dirty="0">
                <a:latin typeface="Calibri" panose="020F0502020204030204" pitchFamily="34" charset="0"/>
                <a:ea typeface="Calibri" panose="020F0502020204030204" pitchFamily="34" charset="0"/>
                <a:cs typeface="Calibri" panose="020F0502020204030204" pitchFamily="34" charset="0"/>
              </a:rPr>
              <a:t>Heart Pulse Rate (bpm): Pulse rate of the patient in beats per minute.</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 dataset upon which the ML model is trained is in CSV file format with 100000 records and 3 fields, each column represent the corresponding parameter.</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 target variable is “Risk Level”, which indicates the patient's risk category - high, medium, or low. This is used to train machine the regression models for classification tasks, such as identifying patients at high risk for adverse health events based on their vital signs.</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16</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88228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17</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AutoShape 4">
            <a:extLst>
              <a:ext uri="{FF2B5EF4-FFF2-40B4-BE49-F238E27FC236}">
                <a16:creationId xmlns:a16="http://schemas.microsoft.com/office/drawing/2014/main" id="{73B02139-088A-41CB-901C-E0155CF4EC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TextShape 1">
            <a:extLst>
              <a:ext uri="{FF2B5EF4-FFF2-40B4-BE49-F238E27FC236}">
                <a16:creationId xmlns:a16="http://schemas.microsoft.com/office/drawing/2014/main" id="{862599EA-4734-4F66-AB5D-F1177218E0FD}"/>
              </a:ext>
            </a:extLst>
          </p:cNvPr>
          <p:cNvSpPr txBox="1"/>
          <p:nvPr/>
        </p:nvSpPr>
        <p:spPr>
          <a:xfrm>
            <a:off x="1966139" y="4660989"/>
            <a:ext cx="4715538"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1.5: </a:t>
            </a:r>
            <a:r>
              <a:rPr lang="en-US" sz="1200" b="1" strike="noStrike" spc="-1" dirty="0" err="1">
                <a:latin typeface="Calibri" panose="020F0502020204030204" pitchFamily="34" charset="0"/>
                <a:ea typeface="Calibri" panose="020F0502020204030204" pitchFamily="34" charset="0"/>
                <a:cs typeface="Calibri" panose="020F0502020204030204" pitchFamily="34" charset="0"/>
              </a:rPr>
              <a:t>ThingSpeak</a:t>
            </a:r>
            <a:r>
              <a:rPr lang="en-US" sz="1200" b="1" strike="noStrike" spc="-1" dirty="0">
                <a:latin typeface="Calibri" panose="020F0502020204030204" pitchFamily="34" charset="0"/>
                <a:ea typeface="Calibri" panose="020F0502020204030204" pitchFamily="34" charset="0"/>
                <a:cs typeface="Calibri" panose="020F0502020204030204" pitchFamily="34" charset="0"/>
              </a:rPr>
              <a:t> Data Visualization (Field 1 to Field 4)</a:t>
            </a:r>
          </a:p>
        </p:txBody>
      </p:sp>
      <p:pic>
        <p:nvPicPr>
          <p:cNvPr id="15" name="Picture 14">
            <a:extLst>
              <a:ext uri="{FF2B5EF4-FFF2-40B4-BE49-F238E27FC236}">
                <a16:creationId xmlns:a16="http://schemas.microsoft.com/office/drawing/2014/main" id="{420C94BC-F04E-46A9-A91B-97AFA7754C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399" y="1289959"/>
            <a:ext cx="6172201" cy="3371030"/>
          </a:xfrm>
          <a:prstGeom prst="rect">
            <a:avLst/>
          </a:prstGeom>
        </p:spPr>
      </p:pic>
      <p:sp>
        <p:nvSpPr>
          <p:cNvPr id="16" name="CustomShape 3">
            <a:extLst>
              <a:ext uri="{FF2B5EF4-FFF2-40B4-BE49-F238E27FC236}">
                <a16:creationId xmlns:a16="http://schemas.microsoft.com/office/drawing/2014/main" id="{795DBAFD-DC8F-4660-82D4-A3F7A2D5E728}"/>
              </a:ext>
            </a:extLst>
          </p:cNvPr>
          <p:cNvSpPr/>
          <p:nvPr/>
        </p:nvSpPr>
        <p:spPr>
          <a:xfrm>
            <a:off x="460080" y="877667"/>
            <a:ext cx="8223840"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EXPERIMENTAL OUTCOMES </a:t>
            </a:r>
          </a:p>
        </p:txBody>
      </p:sp>
    </p:spTree>
    <p:extLst>
      <p:ext uri="{BB962C8B-B14F-4D97-AF65-F5344CB8AC3E}">
        <p14:creationId xmlns:p14="http://schemas.microsoft.com/office/powerpoint/2010/main" val="749887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18</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AutoShape 4">
            <a:extLst>
              <a:ext uri="{FF2B5EF4-FFF2-40B4-BE49-F238E27FC236}">
                <a16:creationId xmlns:a16="http://schemas.microsoft.com/office/drawing/2014/main" id="{73B02139-088A-41CB-901C-E0155CF4EC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CustomShape 3">
            <a:extLst>
              <a:ext uri="{FF2B5EF4-FFF2-40B4-BE49-F238E27FC236}">
                <a16:creationId xmlns:a16="http://schemas.microsoft.com/office/drawing/2014/main" id="{228B9EDA-3657-4228-A0D2-879A942A9511}"/>
              </a:ext>
            </a:extLst>
          </p:cNvPr>
          <p:cNvSpPr/>
          <p:nvPr/>
        </p:nvSpPr>
        <p:spPr>
          <a:xfrm>
            <a:off x="460080" y="866675"/>
            <a:ext cx="8223840"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a:latin typeface="Calibri" panose="020F0502020204030204" pitchFamily="34" charset="0"/>
                <a:ea typeface="Calibri" panose="020F0502020204030204" pitchFamily="34" charset="0"/>
                <a:cs typeface="Calibri" panose="020F0502020204030204" pitchFamily="34" charset="0"/>
              </a:rPr>
              <a:t>EXPERIMENTAL OUTCOMES  </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Shape 1">
            <a:extLst>
              <a:ext uri="{FF2B5EF4-FFF2-40B4-BE49-F238E27FC236}">
                <a16:creationId xmlns:a16="http://schemas.microsoft.com/office/drawing/2014/main" id="{862599EA-4734-4F66-AB5D-F1177218E0FD}"/>
              </a:ext>
            </a:extLst>
          </p:cNvPr>
          <p:cNvSpPr txBox="1"/>
          <p:nvPr/>
        </p:nvSpPr>
        <p:spPr>
          <a:xfrm>
            <a:off x="1966139" y="4660989"/>
            <a:ext cx="4715538"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1.5: </a:t>
            </a:r>
            <a:r>
              <a:rPr lang="en-US" sz="1200" b="1" strike="noStrike" spc="-1" dirty="0" err="1">
                <a:latin typeface="Calibri" panose="020F0502020204030204" pitchFamily="34" charset="0"/>
                <a:ea typeface="Calibri" panose="020F0502020204030204" pitchFamily="34" charset="0"/>
                <a:cs typeface="Calibri" panose="020F0502020204030204" pitchFamily="34" charset="0"/>
              </a:rPr>
              <a:t>ThingSpeak</a:t>
            </a:r>
            <a:r>
              <a:rPr lang="en-US" sz="1200" b="1" strike="noStrike" spc="-1" dirty="0">
                <a:latin typeface="Calibri" panose="020F0502020204030204" pitchFamily="34" charset="0"/>
                <a:ea typeface="Calibri" panose="020F0502020204030204" pitchFamily="34" charset="0"/>
                <a:cs typeface="Calibri" panose="020F0502020204030204" pitchFamily="34" charset="0"/>
              </a:rPr>
              <a:t> Data Visualization (Field </a:t>
            </a:r>
            <a:r>
              <a:rPr lang="en-US" sz="1200" b="1" spc="-1" dirty="0">
                <a:latin typeface="Calibri" panose="020F0502020204030204" pitchFamily="34" charset="0"/>
                <a:ea typeface="Calibri" panose="020F0502020204030204" pitchFamily="34" charset="0"/>
                <a:cs typeface="Calibri" panose="020F0502020204030204" pitchFamily="34" charset="0"/>
              </a:rPr>
              <a:t>5</a:t>
            </a:r>
            <a:r>
              <a:rPr lang="en-US" sz="1200" b="1" strike="noStrike" spc="-1" dirty="0">
                <a:latin typeface="Calibri" panose="020F0502020204030204" pitchFamily="34" charset="0"/>
                <a:ea typeface="Calibri" panose="020F0502020204030204" pitchFamily="34" charset="0"/>
                <a:cs typeface="Calibri" panose="020F0502020204030204" pitchFamily="34" charset="0"/>
              </a:rPr>
              <a:t> to Field 8)</a:t>
            </a:r>
          </a:p>
        </p:txBody>
      </p:sp>
      <p:pic>
        <p:nvPicPr>
          <p:cNvPr id="9" name="Picture 8">
            <a:extLst>
              <a:ext uri="{FF2B5EF4-FFF2-40B4-BE49-F238E27FC236}">
                <a16:creationId xmlns:a16="http://schemas.microsoft.com/office/drawing/2014/main" id="{91AEC40B-8077-4972-A1E3-2CC6F807CE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85"/>
          <a:stretch/>
        </p:blipFill>
        <p:spPr>
          <a:xfrm>
            <a:off x="1371601" y="1319515"/>
            <a:ext cx="6002400" cy="3372694"/>
          </a:xfrm>
          <a:prstGeom prst="rect">
            <a:avLst/>
          </a:prstGeom>
        </p:spPr>
      </p:pic>
    </p:spTree>
    <p:extLst>
      <p:ext uri="{BB962C8B-B14F-4D97-AF65-F5344CB8AC3E}">
        <p14:creationId xmlns:p14="http://schemas.microsoft.com/office/powerpoint/2010/main" val="27324038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19</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AutoShape 4">
            <a:extLst>
              <a:ext uri="{FF2B5EF4-FFF2-40B4-BE49-F238E27FC236}">
                <a16:creationId xmlns:a16="http://schemas.microsoft.com/office/drawing/2014/main" id="{73B02139-088A-41CB-901C-E0155CF4EC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25A9543D-3488-4AA0-B1F5-F8E8FD17AD22}"/>
              </a:ext>
            </a:extLst>
          </p:cNvPr>
          <p:cNvPicPr>
            <a:picLocks noChangeAspect="1"/>
          </p:cNvPicPr>
          <p:nvPr/>
        </p:nvPicPr>
        <p:blipFill rotWithShape="1">
          <a:blip r:embed="rId2">
            <a:extLst>
              <a:ext uri="{28A0092B-C50C-407E-A947-70E740481C1C}">
                <a14:useLocalDpi xmlns:a14="http://schemas.microsoft.com/office/drawing/2010/main" val="0"/>
              </a:ext>
            </a:extLst>
          </a:blip>
          <a:srcRect r="52273" b="27483"/>
          <a:stretch/>
        </p:blipFill>
        <p:spPr>
          <a:xfrm>
            <a:off x="609600" y="1462372"/>
            <a:ext cx="3200400" cy="2735267"/>
          </a:xfrm>
          <a:prstGeom prst="rect">
            <a:avLst/>
          </a:prstGeom>
        </p:spPr>
      </p:pic>
      <p:graphicFrame>
        <p:nvGraphicFramePr>
          <p:cNvPr id="11" name="Table 2">
            <a:extLst>
              <a:ext uri="{FF2B5EF4-FFF2-40B4-BE49-F238E27FC236}">
                <a16:creationId xmlns:a16="http://schemas.microsoft.com/office/drawing/2014/main" id="{FD2B4CEE-AC8A-45F2-A37F-9B4EC4594A1F}"/>
              </a:ext>
            </a:extLst>
          </p:cNvPr>
          <p:cNvGraphicFramePr>
            <a:graphicFrameLocks noGrp="1"/>
          </p:cNvGraphicFramePr>
          <p:nvPr>
            <p:extLst>
              <p:ext uri="{D42A27DB-BD31-4B8C-83A1-F6EECF244321}">
                <p14:modId xmlns:p14="http://schemas.microsoft.com/office/powerpoint/2010/main" val="1543703002"/>
              </p:ext>
            </p:extLst>
          </p:nvPr>
        </p:nvGraphicFramePr>
        <p:xfrm>
          <a:off x="4536556" y="1336026"/>
          <a:ext cx="4188106" cy="1274400"/>
        </p:xfrm>
        <a:graphic>
          <a:graphicData uri="http://schemas.openxmlformats.org/drawingml/2006/table">
            <a:tbl>
              <a:tblPr firstRow="1" bandRow="1">
                <a:tableStyleId>{3B4B98B0-60AC-42C2-AFA5-B58CD77FA1E5}</a:tableStyleId>
              </a:tblPr>
              <a:tblGrid>
                <a:gridCol w="682906">
                  <a:extLst>
                    <a:ext uri="{9D8B030D-6E8A-4147-A177-3AD203B41FA5}">
                      <a16:colId xmlns:a16="http://schemas.microsoft.com/office/drawing/2014/main" val="1525321515"/>
                    </a:ext>
                  </a:extLst>
                </a:gridCol>
                <a:gridCol w="1676400">
                  <a:extLst>
                    <a:ext uri="{9D8B030D-6E8A-4147-A177-3AD203B41FA5}">
                      <a16:colId xmlns:a16="http://schemas.microsoft.com/office/drawing/2014/main" val="1303260309"/>
                    </a:ext>
                  </a:extLst>
                </a:gridCol>
                <a:gridCol w="1828800">
                  <a:extLst>
                    <a:ext uri="{9D8B030D-6E8A-4147-A177-3AD203B41FA5}">
                      <a16:colId xmlns:a16="http://schemas.microsoft.com/office/drawing/2014/main" val="3632317406"/>
                    </a:ext>
                  </a:extLst>
                </a:gridCol>
              </a:tblGrid>
              <a:tr h="0">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Sl. No.</a:t>
                      </a:r>
                    </a:p>
                  </a:txBody>
                  <a:tcPr marL="108000" marR="108000" marT="36000" marB="36000" anchor="ctr"/>
                </a:tc>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ML Metrics</a:t>
                      </a:r>
                    </a:p>
                  </a:txBody>
                  <a:tcPr marL="108000" marR="108000" marT="36000" marB="36000" anchor="ctr"/>
                </a:tc>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Values</a:t>
                      </a:r>
                    </a:p>
                  </a:txBody>
                  <a:tcPr marL="108000" marR="108000" marT="36000" marB="36000" anchor="ctr"/>
                </a:tc>
                <a:extLst>
                  <a:ext uri="{0D108BD9-81ED-4DB2-BD59-A6C34878D82A}">
                    <a16:rowId xmlns:a16="http://schemas.microsoft.com/office/drawing/2014/main" val="297855819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latin typeface="Calibri" panose="020F0502020204030204" pitchFamily="34" charset="0"/>
                          <a:ea typeface="Calibri" panose="020F0502020204030204" pitchFamily="34" charset="0"/>
                          <a:cs typeface="Calibri" panose="020F0502020204030204" pitchFamily="34" charset="0"/>
                        </a:rPr>
                        <a:t>1</a:t>
                      </a:r>
                      <a:endParaRPr lang="en-IN" sz="1200" baseline="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l"/>
                      <a:r>
                        <a:rPr lang="en-US" sz="1200" baseline="0" dirty="0">
                          <a:latin typeface="Calibri" panose="020F0502020204030204" pitchFamily="34" charset="0"/>
                          <a:ea typeface="Calibri" panose="020F0502020204030204" pitchFamily="34" charset="0"/>
                          <a:cs typeface="Calibri" panose="020F0502020204030204" pitchFamily="34" charset="0"/>
                        </a:rPr>
                        <a:t>Precision</a:t>
                      </a:r>
                      <a:endParaRPr lang="en-IN" sz="1200" baseline="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baseline="0" dirty="0">
                          <a:latin typeface="Calibri" panose="020F0502020204030204" pitchFamily="34" charset="0"/>
                          <a:ea typeface="Calibri" panose="020F0502020204030204" pitchFamily="34" charset="0"/>
                          <a:cs typeface="Calibri" panose="020F0502020204030204" pitchFamily="34" charset="0"/>
                        </a:rPr>
                        <a:t>0.9999966666922443</a:t>
                      </a:r>
                    </a:p>
                  </a:txBody>
                  <a:tcPr marL="108000" marR="108000" marT="36000" marB="36000" anchor="ctr"/>
                </a:tc>
                <a:extLst>
                  <a:ext uri="{0D108BD9-81ED-4DB2-BD59-A6C34878D82A}">
                    <a16:rowId xmlns:a16="http://schemas.microsoft.com/office/drawing/2014/main" val="174442178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latin typeface="Calibri" panose="020F0502020204030204" pitchFamily="34" charset="0"/>
                          <a:ea typeface="Calibri" panose="020F0502020204030204" pitchFamily="34" charset="0"/>
                          <a:cs typeface="Calibri" panose="020F0502020204030204" pitchFamily="34" charset="0"/>
                        </a:rPr>
                        <a:t>2</a:t>
                      </a:r>
                      <a:endParaRPr lang="en-IN" sz="1200" baseline="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l"/>
                      <a:r>
                        <a:rPr lang="en-US" sz="1200" baseline="0" dirty="0">
                          <a:latin typeface="Calibri" panose="020F0502020204030204" pitchFamily="34" charset="0"/>
                          <a:ea typeface="Calibri" panose="020F0502020204030204" pitchFamily="34" charset="0"/>
                          <a:cs typeface="Calibri" panose="020F0502020204030204" pitchFamily="34" charset="0"/>
                        </a:rPr>
                        <a:t>Recall</a:t>
                      </a:r>
                      <a:endParaRPr lang="en-IN" sz="1200" baseline="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baseline="0" dirty="0">
                          <a:latin typeface="Calibri" panose="020F0502020204030204" pitchFamily="34" charset="0"/>
                          <a:ea typeface="Calibri" panose="020F0502020204030204" pitchFamily="34" charset="0"/>
                          <a:cs typeface="Calibri" panose="020F0502020204030204" pitchFamily="34" charset="0"/>
                        </a:rPr>
                        <a:t>0.9999966666666666</a:t>
                      </a:r>
                    </a:p>
                  </a:txBody>
                  <a:tcPr marL="108000" marR="108000" marT="36000" marB="36000" anchor="ctr"/>
                </a:tc>
                <a:extLst>
                  <a:ext uri="{0D108BD9-81ED-4DB2-BD59-A6C34878D82A}">
                    <a16:rowId xmlns:a16="http://schemas.microsoft.com/office/drawing/2014/main" val="807504036"/>
                  </a:ext>
                </a:extLst>
              </a:tr>
              <a:tr h="0">
                <a:tc>
                  <a:txBody>
                    <a:bodyPr/>
                    <a:lstStyle/>
                    <a:p>
                      <a:pPr algn="ctr"/>
                      <a:r>
                        <a:rPr lang="en-IN" sz="1200" baseline="0" dirty="0">
                          <a:latin typeface="Calibri" panose="020F0502020204030204" pitchFamily="34" charset="0"/>
                          <a:ea typeface="Calibri" panose="020F0502020204030204" pitchFamily="34" charset="0"/>
                          <a:cs typeface="Calibri" panose="020F0502020204030204" pitchFamily="34" charset="0"/>
                        </a:rPr>
                        <a:t>3</a:t>
                      </a:r>
                    </a:p>
                  </a:txBody>
                  <a:tcPr marL="108000" marR="108000" marT="36000" marB="36000" anchor="ctr"/>
                </a:tc>
                <a:tc>
                  <a:txBody>
                    <a:bodyPr/>
                    <a:lstStyle/>
                    <a:p>
                      <a:pPr algn="l"/>
                      <a:r>
                        <a:rPr lang="en-US" sz="1200" baseline="0" dirty="0">
                          <a:latin typeface="Calibri" panose="020F0502020204030204" pitchFamily="34" charset="0"/>
                          <a:ea typeface="Calibri" panose="020F0502020204030204" pitchFamily="34" charset="0"/>
                          <a:cs typeface="Calibri" panose="020F0502020204030204" pitchFamily="34" charset="0"/>
                        </a:rPr>
                        <a:t>Accuracy</a:t>
                      </a:r>
                      <a:endParaRPr lang="en-IN" sz="1200" baseline="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baseline="0" dirty="0">
                          <a:latin typeface="Calibri" panose="020F0502020204030204" pitchFamily="34" charset="0"/>
                          <a:ea typeface="Calibri" panose="020F0502020204030204" pitchFamily="34" charset="0"/>
                          <a:cs typeface="Calibri" panose="020F0502020204030204" pitchFamily="34" charset="0"/>
                        </a:rPr>
                        <a:t>0.9999966666666666</a:t>
                      </a:r>
                    </a:p>
                  </a:txBody>
                  <a:tcPr marL="108000" marR="108000" marT="36000" marB="36000" anchor="ctr"/>
                </a:tc>
                <a:extLst>
                  <a:ext uri="{0D108BD9-81ED-4DB2-BD59-A6C34878D82A}">
                    <a16:rowId xmlns:a16="http://schemas.microsoft.com/office/drawing/2014/main" val="3323146902"/>
                  </a:ext>
                </a:extLst>
              </a:tr>
              <a:tr h="0">
                <a:tc>
                  <a:txBody>
                    <a:bodyPr/>
                    <a:lstStyle/>
                    <a:p>
                      <a:pPr algn="ctr"/>
                      <a:r>
                        <a:rPr lang="en-IN" sz="1200" baseline="0" dirty="0">
                          <a:latin typeface="Calibri" panose="020F0502020204030204" pitchFamily="34" charset="0"/>
                          <a:ea typeface="Calibri" panose="020F0502020204030204" pitchFamily="34" charset="0"/>
                          <a:cs typeface="Calibri" panose="020F0502020204030204" pitchFamily="34" charset="0"/>
                        </a:rPr>
                        <a:t>4</a:t>
                      </a:r>
                    </a:p>
                  </a:txBody>
                  <a:tcPr marL="108000" marR="108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Calibri" panose="020F0502020204030204" pitchFamily="34" charset="0"/>
                          <a:ea typeface="Calibri" panose="020F0502020204030204" pitchFamily="34" charset="0"/>
                          <a:cs typeface="Calibri" panose="020F0502020204030204" pitchFamily="34" charset="0"/>
                        </a:rPr>
                        <a:t>F1 Score</a:t>
                      </a:r>
                      <a:endParaRPr lang="en-IN" sz="1200" baseline="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baseline="0" dirty="0">
                          <a:latin typeface="Calibri" panose="020F0502020204030204" pitchFamily="34" charset="0"/>
                          <a:ea typeface="Calibri" panose="020F0502020204030204" pitchFamily="34" charset="0"/>
                          <a:cs typeface="Calibri" panose="020F0502020204030204" pitchFamily="34" charset="0"/>
                        </a:rPr>
                        <a:t>0.9999966666314414</a:t>
                      </a:r>
                    </a:p>
                  </a:txBody>
                  <a:tcPr marL="108000" marR="108000" marT="36000" marB="36000" anchor="ctr"/>
                </a:tc>
                <a:extLst>
                  <a:ext uri="{0D108BD9-81ED-4DB2-BD59-A6C34878D82A}">
                    <a16:rowId xmlns:a16="http://schemas.microsoft.com/office/drawing/2014/main" val="2145158142"/>
                  </a:ext>
                </a:extLst>
              </a:tr>
            </a:tbl>
          </a:graphicData>
        </a:graphic>
      </p:graphicFrame>
      <p:sp>
        <p:nvSpPr>
          <p:cNvPr id="12" name="TextShape 1">
            <a:extLst>
              <a:ext uri="{FF2B5EF4-FFF2-40B4-BE49-F238E27FC236}">
                <a16:creationId xmlns:a16="http://schemas.microsoft.com/office/drawing/2014/main" id="{5C15CC0C-ACF3-4B93-8F72-9534A89DF675}"/>
              </a:ext>
            </a:extLst>
          </p:cNvPr>
          <p:cNvSpPr txBox="1"/>
          <p:nvPr/>
        </p:nvSpPr>
        <p:spPr>
          <a:xfrm>
            <a:off x="4413250" y="1028327"/>
            <a:ext cx="4311412" cy="369332"/>
          </a:xfrm>
          <a:prstGeom prst="rect">
            <a:avLst/>
          </a:prstGeom>
          <a:noFill/>
          <a:ln>
            <a:noFill/>
          </a:ln>
        </p:spPr>
        <p:txBody>
          <a:bodyPr lIns="90000" tIns="45000" rIns="90000" bIns="45000" anchor="t" anchorCtr="0">
            <a:noAutofit/>
          </a:bodyPr>
          <a:lstStyle/>
          <a:p>
            <a:pPr algn="ctr">
              <a:lnSpc>
                <a:spcPct val="100000"/>
              </a:lnSpc>
            </a:pPr>
            <a:r>
              <a:rPr lang="en-US" sz="1400" b="1" strike="noStrike" spc="100" dirty="0">
                <a:latin typeface="Calibri" panose="020F0502020204030204" pitchFamily="34" charset="0"/>
                <a:ea typeface="Calibri" panose="020F0502020204030204" pitchFamily="34" charset="0"/>
                <a:cs typeface="Calibri" panose="020F0502020204030204" pitchFamily="34" charset="0"/>
              </a:rPr>
              <a:t>Table 2: </a:t>
            </a:r>
            <a:r>
              <a:rPr lang="en-US" sz="1400" b="1" spc="100" dirty="0">
                <a:latin typeface="Calibri" panose="020F0502020204030204" pitchFamily="34" charset="0"/>
                <a:ea typeface="Calibri" panose="020F0502020204030204" pitchFamily="34" charset="0"/>
                <a:cs typeface="Calibri" panose="020F0502020204030204" pitchFamily="34" charset="0"/>
              </a:rPr>
              <a:t>Classification ML Model Metrics</a:t>
            </a:r>
            <a:endParaRPr lang="en-US" sz="1400" b="1" strike="noStrike" spc="100"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Shape 1">
            <a:extLst>
              <a:ext uri="{FF2B5EF4-FFF2-40B4-BE49-F238E27FC236}">
                <a16:creationId xmlns:a16="http://schemas.microsoft.com/office/drawing/2014/main" id="{862599EA-4734-4F66-AB5D-F1177218E0FD}"/>
              </a:ext>
            </a:extLst>
          </p:cNvPr>
          <p:cNvSpPr txBox="1"/>
          <p:nvPr/>
        </p:nvSpPr>
        <p:spPr>
          <a:xfrm>
            <a:off x="304800" y="4253685"/>
            <a:ext cx="3600893"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1.4: ML Metrics Screenshot</a:t>
            </a:r>
          </a:p>
        </p:txBody>
      </p:sp>
      <p:sp>
        <p:nvSpPr>
          <p:cNvPr id="16" name="CustomShape 3">
            <a:extLst>
              <a:ext uri="{FF2B5EF4-FFF2-40B4-BE49-F238E27FC236}">
                <a16:creationId xmlns:a16="http://schemas.microsoft.com/office/drawing/2014/main" id="{BBC8B884-4672-4007-849E-19D6A926FAA8}"/>
              </a:ext>
            </a:extLst>
          </p:cNvPr>
          <p:cNvSpPr/>
          <p:nvPr/>
        </p:nvSpPr>
        <p:spPr>
          <a:xfrm>
            <a:off x="460080" y="861321"/>
            <a:ext cx="8223840"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RESULT ANALYSIS AND VALIDATION</a:t>
            </a:r>
          </a:p>
        </p:txBody>
      </p:sp>
      <p:pic>
        <p:nvPicPr>
          <p:cNvPr id="17" name="Picture 16">
            <a:extLst>
              <a:ext uri="{FF2B5EF4-FFF2-40B4-BE49-F238E27FC236}">
                <a16:creationId xmlns:a16="http://schemas.microsoft.com/office/drawing/2014/main" id="{F838E66A-6C6C-4128-9779-FCE74CE711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78" t="5556" r="8222" b="2593"/>
          <a:stretch/>
        </p:blipFill>
        <p:spPr>
          <a:xfrm>
            <a:off x="5066579" y="2748031"/>
            <a:ext cx="3128060" cy="1958987"/>
          </a:xfrm>
          <a:prstGeom prst="rect">
            <a:avLst/>
          </a:prstGeom>
        </p:spPr>
      </p:pic>
      <p:sp>
        <p:nvSpPr>
          <p:cNvPr id="18" name="TextShape 1">
            <a:extLst>
              <a:ext uri="{FF2B5EF4-FFF2-40B4-BE49-F238E27FC236}">
                <a16:creationId xmlns:a16="http://schemas.microsoft.com/office/drawing/2014/main" id="{4A6F6589-699F-483B-9871-432E865A9928}"/>
              </a:ext>
            </a:extLst>
          </p:cNvPr>
          <p:cNvSpPr txBox="1"/>
          <p:nvPr/>
        </p:nvSpPr>
        <p:spPr>
          <a:xfrm>
            <a:off x="5105400" y="4719358"/>
            <a:ext cx="3287925"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1.5: </a:t>
            </a:r>
            <a:r>
              <a:rPr lang="en-US" sz="1200" b="1" spc="-1" dirty="0">
                <a:latin typeface="Calibri" panose="020F0502020204030204" pitchFamily="34" charset="0"/>
                <a:ea typeface="Calibri" panose="020F0502020204030204" pitchFamily="34" charset="0"/>
                <a:cs typeface="Calibri" panose="020F0502020204030204" pitchFamily="34" charset="0"/>
              </a:rPr>
              <a:t>ML Model Data Testing Set Result</a:t>
            </a:r>
            <a:endParaRPr lang="en-US" sz="1200" b="1"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63460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530280" y="594035"/>
            <a:ext cx="8153640" cy="453825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Introduction</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Overview</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Motivation</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Uniqueness of Proposed System</a:t>
            </a: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Literature Survey</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Existing System</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Problem Identification</a:t>
            </a: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Schematic Layout and Hardware Diagram</a:t>
            </a: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Methods And Algorithms Used</a:t>
            </a: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Experimentation and Results</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System Specifications</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Dataset Description</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Experimental Outcomes </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Result Analysis And Validation</a:t>
            </a: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Summary</a:t>
            </a:r>
          </a:p>
          <a:p>
            <a:pPr marL="742950" lvl="1" indent="-285750">
              <a:spcAft>
                <a:spcPts val="100"/>
              </a:spcAft>
              <a:buFont typeface="Wingdings" panose="05000000000000000000" pitchFamily="2" charset="2"/>
              <a:buChar char="§"/>
            </a:pPr>
            <a:r>
              <a:rPr lang="en-IN" sz="1400" dirty="0">
                <a:latin typeface="Calibri" panose="020F0502020204030204" pitchFamily="34" charset="0"/>
                <a:ea typeface="Calibri" panose="020F0502020204030204" pitchFamily="34" charset="0"/>
                <a:cs typeface="Calibri" panose="020F0502020204030204" pitchFamily="34" charset="0"/>
              </a:rPr>
              <a:t>Limitations of Proposed System</a:t>
            </a:r>
          </a:p>
          <a:p>
            <a:pPr marL="742950" lvl="1" indent="-285750">
              <a:spcAft>
                <a:spcPts val="1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Future Scope of Proposed System</a:t>
            </a:r>
            <a:endParaRPr lang="en-IN" sz="1400" dirty="0">
              <a:latin typeface="Calibri" panose="020F0502020204030204" pitchFamily="34" charset="0"/>
              <a:ea typeface="Calibri" panose="020F0502020204030204" pitchFamily="34" charset="0"/>
              <a:cs typeface="Calibri" panose="020F0502020204030204" pitchFamily="34" charset="0"/>
            </a:endParaRP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Conclusion </a:t>
            </a:r>
          </a:p>
          <a:p>
            <a:pPr marL="285750" indent="-285750">
              <a:spcAft>
                <a:spcPts val="100"/>
              </a:spcAft>
              <a:buFont typeface="Wingdings" panose="05000000000000000000" pitchFamily="2" charset="2"/>
              <a:buChar char="§"/>
            </a:pPr>
            <a:r>
              <a:rPr lang="en-IN" sz="1500" b="1" dirty="0">
                <a:latin typeface="Calibri" panose="020F0502020204030204" pitchFamily="34" charset="0"/>
                <a:ea typeface="Calibri" panose="020F0502020204030204" pitchFamily="34" charset="0"/>
                <a:cs typeface="Calibri" panose="020F0502020204030204" pitchFamily="34" charset="0"/>
              </a:rPr>
              <a:t>Bibliography</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10" name="TextShape 1">
            <a:extLst>
              <a:ext uri="{FF2B5EF4-FFF2-40B4-BE49-F238E27FC236}">
                <a16:creationId xmlns:a16="http://schemas.microsoft.com/office/drawing/2014/main" id="{B7855D49-9ACB-47C1-8ED9-A5886032D6FA}"/>
              </a:ext>
            </a:extLst>
          </p:cNvPr>
          <p:cNvSpPr txBox="1"/>
          <p:nvPr/>
        </p:nvSpPr>
        <p:spPr>
          <a:xfrm>
            <a:off x="460080" y="209550"/>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PRESENTATION OUTLINE </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2038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20</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ustomShape 3">
            <a:extLst>
              <a:ext uri="{FF2B5EF4-FFF2-40B4-BE49-F238E27FC236}">
                <a16:creationId xmlns:a16="http://schemas.microsoft.com/office/drawing/2014/main" id="{BBC8B884-4672-4007-849E-19D6A926FAA8}"/>
              </a:ext>
            </a:extLst>
          </p:cNvPr>
          <p:cNvSpPr/>
          <p:nvPr/>
        </p:nvSpPr>
        <p:spPr>
          <a:xfrm>
            <a:off x="460080" y="861321"/>
            <a:ext cx="8223840"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RESULT ANALYSIS AND VALIDATION</a:t>
            </a:r>
          </a:p>
        </p:txBody>
      </p:sp>
      <p:sp>
        <p:nvSpPr>
          <p:cNvPr id="18" name="TextShape 1">
            <a:extLst>
              <a:ext uri="{FF2B5EF4-FFF2-40B4-BE49-F238E27FC236}">
                <a16:creationId xmlns:a16="http://schemas.microsoft.com/office/drawing/2014/main" id="{4A6F6589-699F-483B-9871-432E865A9928}"/>
              </a:ext>
            </a:extLst>
          </p:cNvPr>
          <p:cNvSpPr txBox="1"/>
          <p:nvPr/>
        </p:nvSpPr>
        <p:spPr>
          <a:xfrm>
            <a:off x="2358928" y="4388382"/>
            <a:ext cx="3929962"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1.6: </a:t>
            </a:r>
            <a:r>
              <a:rPr lang="en-US" sz="1200" b="1" spc="-1" dirty="0">
                <a:latin typeface="Calibri" panose="020F0502020204030204" pitchFamily="34" charset="0"/>
                <a:ea typeface="Calibri" panose="020F0502020204030204" pitchFamily="34" charset="0"/>
                <a:cs typeface="Calibri" panose="020F0502020204030204" pitchFamily="34" charset="0"/>
              </a:rPr>
              <a:t>Confusion Matrix of Implemented ML Model</a:t>
            </a:r>
            <a:endParaRPr lang="en-US" sz="1200" b="1"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 name="AutoShape 2">
            <a:extLst>
              <a:ext uri="{FF2B5EF4-FFF2-40B4-BE49-F238E27FC236}">
                <a16:creationId xmlns:a16="http://schemas.microsoft.com/office/drawing/2014/main" id="{6F003611-9678-4FF1-B66F-A5EA10E6CE9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8172DAC4-110A-4D0B-9E03-F2AC0179077E}"/>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2E0F8741-E5AC-45FF-B9E0-775F832D3A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1206963"/>
            <a:ext cx="6181430" cy="3034373"/>
          </a:xfrm>
          <a:prstGeom prst="rect">
            <a:avLst/>
          </a:prstGeom>
        </p:spPr>
      </p:pic>
    </p:spTree>
    <p:extLst>
      <p:ext uri="{BB962C8B-B14F-4D97-AF65-F5344CB8AC3E}">
        <p14:creationId xmlns:p14="http://schemas.microsoft.com/office/powerpoint/2010/main" val="8459683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21</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2">
            <a:extLst>
              <a:ext uri="{FF2B5EF4-FFF2-40B4-BE49-F238E27FC236}">
                <a16:creationId xmlns:a16="http://schemas.microsoft.com/office/drawing/2014/main" id="{A9B231D9-99C4-4B0B-9DCA-F5DF6D9F5BC6}"/>
              </a:ext>
            </a:extLst>
          </p:cNvPr>
          <p:cNvGraphicFramePr>
            <a:graphicFrameLocks noGrp="1"/>
          </p:cNvGraphicFramePr>
          <p:nvPr>
            <p:extLst>
              <p:ext uri="{D42A27DB-BD31-4B8C-83A1-F6EECF244321}">
                <p14:modId xmlns:p14="http://schemas.microsoft.com/office/powerpoint/2010/main" val="4139731914"/>
              </p:ext>
            </p:extLst>
          </p:nvPr>
        </p:nvGraphicFramePr>
        <p:xfrm>
          <a:off x="648420" y="1485664"/>
          <a:ext cx="7847160" cy="3281680"/>
        </p:xfrm>
        <a:graphic>
          <a:graphicData uri="http://schemas.openxmlformats.org/drawingml/2006/table">
            <a:tbl>
              <a:tblPr firstRow="1" bandRow="1">
                <a:tableStyleId>{3B4B98B0-60AC-42C2-AFA5-B58CD77FA1E5}</a:tableStyleId>
              </a:tblPr>
              <a:tblGrid>
                <a:gridCol w="989160">
                  <a:extLst>
                    <a:ext uri="{9D8B030D-6E8A-4147-A177-3AD203B41FA5}">
                      <a16:colId xmlns:a16="http://schemas.microsoft.com/office/drawing/2014/main" val="1303260309"/>
                    </a:ext>
                  </a:extLst>
                </a:gridCol>
                <a:gridCol w="1219200">
                  <a:extLst>
                    <a:ext uri="{9D8B030D-6E8A-4147-A177-3AD203B41FA5}">
                      <a16:colId xmlns:a16="http://schemas.microsoft.com/office/drawing/2014/main" val="3632317406"/>
                    </a:ext>
                  </a:extLst>
                </a:gridCol>
                <a:gridCol w="5638800">
                  <a:extLst>
                    <a:ext uri="{9D8B030D-6E8A-4147-A177-3AD203B41FA5}">
                      <a16:colId xmlns:a16="http://schemas.microsoft.com/office/drawing/2014/main" val="812766661"/>
                    </a:ext>
                  </a:extLst>
                </a:gridCol>
              </a:tblGrid>
              <a:tr h="457200">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Category ID</a:t>
                      </a:r>
                    </a:p>
                  </a:txBody>
                  <a:tcPr anchor="ct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Risk Type</a:t>
                      </a:r>
                    </a:p>
                  </a:txBody>
                  <a:tcPr anchor="ct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Description</a:t>
                      </a:r>
                    </a:p>
                  </a:txBody>
                  <a:tcPr anchor="ctr"/>
                </a:tc>
                <a:extLst>
                  <a:ext uri="{0D108BD9-81ED-4DB2-BD59-A6C34878D82A}">
                    <a16:rowId xmlns:a16="http://schemas.microsoft.com/office/drawing/2014/main" val="2978558196"/>
                  </a:ext>
                </a:extLst>
              </a:tr>
              <a:tr h="624840">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0</a:t>
                      </a:r>
                    </a:p>
                  </a:txBody>
                  <a:tcPr anchor="ctr"/>
                </a:tc>
                <a:tc>
                  <a:txBody>
                    <a:bodyPr/>
                    <a:lstStyle/>
                    <a:p>
                      <a:pPr algn="ctr"/>
                      <a:r>
                        <a:rPr lang="en-US" sz="1400" b="0" i="0" u="none" dirty="0">
                          <a:latin typeface="Calibri" panose="020F0502020204030204" pitchFamily="34" charset="0"/>
                          <a:ea typeface="Calibri" panose="020F0502020204030204" pitchFamily="34" charset="0"/>
                          <a:cs typeface="Calibri" panose="020F0502020204030204" pitchFamily="34" charset="0"/>
                        </a:rPr>
                        <a:t>Low Risk</a:t>
                      </a:r>
                      <a:endParaRPr lang="en-IN" sz="1400" b="0" i="0" u="none"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Not anywhere near threshold. Stable data over the various parameters. Environment condition and quality is good for the elderly.</a:t>
                      </a:r>
                    </a:p>
                  </a:txBody>
                  <a:tcPr anchor="ctr"/>
                </a:tc>
                <a:extLst>
                  <a:ext uri="{0D108BD9-81ED-4DB2-BD59-A6C34878D82A}">
                    <a16:rowId xmlns:a16="http://schemas.microsoft.com/office/drawing/2014/main" val="1060945779"/>
                  </a:ext>
                </a:extLst>
              </a:tr>
              <a:tr h="980440">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1</a:t>
                      </a:r>
                    </a:p>
                  </a:txBody>
                  <a:tcPr anchor="ctr"/>
                </a:tc>
                <a:tc>
                  <a:txBody>
                    <a:bodyPr/>
                    <a:lstStyle/>
                    <a:p>
                      <a:pPr algn="ctr"/>
                      <a:r>
                        <a:rPr lang="en-US" sz="1400" b="0" i="0" u="none" dirty="0">
                          <a:latin typeface="Calibri" panose="020F0502020204030204" pitchFamily="34" charset="0"/>
                          <a:ea typeface="Calibri" panose="020F0502020204030204" pitchFamily="34" charset="0"/>
                          <a:cs typeface="Calibri" panose="020F0502020204030204" pitchFamily="34" charset="0"/>
                        </a:rPr>
                        <a:t>Medium Risk</a:t>
                      </a:r>
                      <a:endParaRPr lang="en-IN" sz="1400" b="0" i="0" u="none"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Close to threshold or crossed it slightly. Fluctuation in data over the various parameters. Environment condition will not cause complication for the elderly. In case of recent data significantly worse than previous, email send to the doctor.</a:t>
                      </a:r>
                    </a:p>
                  </a:txBody>
                  <a:tcPr anchor="ctr"/>
                </a:tc>
                <a:extLst>
                  <a:ext uri="{0D108BD9-81ED-4DB2-BD59-A6C34878D82A}">
                    <a16:rowId xmlns:a16="http://schemas.microsoft.com/office/drawing/2014/main" val="3184202076"/>
                  </a:ext>
                </a:extLst>
              </a:tr>
              <a:tr h="518160">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a:t>
                      </a:r>
                    </a:p>
                  </a:txBody>
                  <a:tcPr anchor="ctr"/>
                </a:tc>
                <a:tc>
                  <a:txBody>
                    <a:bodyPr/>
                    <a:lstStyle/>
                    <a:p>
                      <a:pPr algn="ctr"/>
                      <a:r>
                        <a:rPr lang="en-US" sz="1400" b="0" i="0" u="none" dirty="0">
                          <a:latin typeface="Calibri" panose="020F0502020204030204" pitchFamily="34" charset="0"/>
                          <a:ea typeface="Calibri" panose="020F0502020204030204" pitchFamily="34" charset="0"/>
                          <a:cs typeface="Calibri" panose="020F0502020204030204" pitchFamily="34" charset="0"/>
                        </a:rPr>
                        <a:t>High Risk</a:t>
                      </a:r>
                      <a:endParaRPr lang="en-IN" sz="1400" b="0" i="0" u="none"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Crossed threshold by a large margin slightly. Always constant and high in data over the various parameters. Environment condition may cause complication for the elderly. In case of recent data minorly worse than previous, email send to the doctor and the registered guardian of the patient.</a:t>
                      </a:r>
                    </a:p>
                  </a:txBody>
                  <a:tcPr anchor="ctr"/>
                </a:tc>
                <a:extLst>
                  <a:ext uri="{0D108BD9-81ED-4DB2-BD59-A6C34878D82A}">
                    <a16:rowId xmlns:a16="http://schemas.microsoft.com/office/drawing/2014/main" val="321145945"/>
                  </a:ext>
                </a:extLst>
              </a:tr>
            </a:tbl>
          </a:graphicData>
        </a:graphic>
      </p:graphicFrame>
      <p:sp>
        <p:nvSpPr>
          <p:cNvPr id="8" name="TextShape 1">
            <a:extLst>
              <a:ext uri="{FF2B5EF4-FFF2-40B4-BE49-F238E27FC236}">
                <a16:creationId xmlns:a16="http://schemas.microsoft.com/office/drawing/2014/main" id="{5783260A-6F4A-4AB4-8D58-AD8B5EB5412B}"/>
              </a:ext>
            </a:extLst>
          </p:cNvPr>
          <p:cNvSpPr txBox="1"/>
          <p:nvPr/>
        </p:nvSpPr>
        <p:spPr>
          <a:xfrm>
            <a:off x="2209800" y="1170735"/>
            <a:ext cx="4724400" cy="289633"/>
          </a:xfrm>
          <a:prstGeom prst="rect">
            <a:avLst/>
          </a:prstGeom>
          <a:noFill/>
          <a:ln>
            <a:noFill/>
          </a:ln>
        </p:spPr>
        <p:txBody>
          <a:bodyPr lIns="90000" tIns="45000" rIns="90000" bIns="45000" anchor="t" anchorCtr="0">
            <a:noAutofit/>
          </a:bodyPr>
          <a:lstStyle/>
          <a:p>
            <a:pPr algn="ctr">
              <a:lnSpc>
                <a:spcPct val="100000"/>
              </a:lnSpc>
            </a:pPr>
            <a:r>
              <a:rPr lang="en-US" sz="1400" b="1" strike="noStrike" spc="100" dirty="0">
                <a:latin typeface="Calibri" panose="020F0502020204030204" pitchFamily="34" charset="0"/>
                <a:ea typeface="Calibri" panose="020F0502020204030204" pitchFamily="34" charset="0"/>
                <a:cs typeface="Calibri" panose="020F0502020204030204" pitchFamily="34" charset="0"/>
              </a:rPr>
              <a:t>Table 3: Risk Classification of Patient Record </a:t>
            </a:r>
          </a:p>
        </p:txBody>
      </p:sp>
      <p:sp>
        <p:nvSpPr>
          <p:cNvPr id="9" name="CustomShape 3">
            <a:extLst>
              <a:ext uri="{FF2B5EF4-FFF2-40B4-BE49-F238E27FC236}">
                <a16:creationId xmlns:a16="http://schemas.microsoft.com/office/drawing/2014/main" id="{A5523696-3DD4-4EDC-910F-179D13E6F57D}"/>
              </a:ext>
            </a:extLst>
          </p:cNvPr>
          <p:cNvSpPr/>
          <p:nvPr/>
        </p:nvSpPr>
        <p:spPr>
          <a:xfrm>
            <a:off x="460080" y="861321"/>
            <a:ext cx="8223840"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RESULT ANALYSIS AND VALIDATION</a:t>
            </a:r>
          </a:p>
        </p:txBody>
      </p:sp>
    </p:spTree>
    <p:extLst>
      <p:ext uri="{BB962C8B-B14F-4D97-AF65-F5344CB8AC3E}">
        <p14:creationId xmlns:p14="http://schemas.microsoft.com/office/powerpoint/2010/main" val="1365969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22</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EXPERIMENTATION AND RESULTS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 name="CustomShape 3">
            <a:extLst>
              <a:ext uri="{FF2B5EF4-FFF2-40B4-BE49-F238E27FC236}">
                <a16:creationId xmlns:a16="http://schemas.microsoft.com/office/drawing/2014/main" id="{A5523696-3DD4-4EDC-910F-179D13E6F57D}"/>
              </a:ext>
            </a:extLst>
          </p:cNvPr>
          <p:cNvSpPr/>
          <p:nvPr/>
        </p:nvSpPr>
        <p:spPr>
          <a:xfrm>
            <a:off x="460080" y="861321"/>
            <a:ext cx="8223840"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RESULT ANALYSIS AND VALIDATION</a:t>
            </a:r>
          </a:p>
        </p:txBody>
      </p:sp>
      <p:pic>
        <p:nvPicPr>
          <p:cNvPr id="10" name="Picture 9">
            <a:extLst>
              <a:ext uri="{FF2B5EF4-FFF2-40B4-BE49-F238E27FC236}">
                <a16:creationId xmlns:a16="http://schemas.microsoft.com/office/drawing/2014/main" id="{5B096169-128E-406E-B7DF-324167C08AD7}"/>
              </a:ext>
            </a:extLst>
          </p:cNvPr>
          <p:cNvPicPr>
            <a:picLocks noChangeAspect="1"/>
          </p:cNvPicPr>
          <p:nvPr/>
        </p:nvPicPr>
        <p:blipFill rotWithShape="1">
          <a:blip r:embed="rId2">
            <a:extLst>
              <a:ext uri="{28A0092B-C50C-407E-A947-70E740481C1C}">
                <a14:useLocalDpi xmlns:a14="http://schemas.microsoft.com/office/drawing/2010/main" val="0"/>
              </a:ext>
            </a:extLst>
          </a:blip>
          <a:srcRect t="1111" r="20610" b="59505"/>
          <a:stretch/>
        </p:blipFill>
        <p:spPr>
          <a:xfrm>
            <a:off x="479100" y="1423092"/>
            <a:ext cx="8363040" cy="2333694"/>
          </a:xfrm>
          <a:prstGeom prst="rect">
            <a:avLst/>
          </a:prstGeom>
        </p:spPr>
      </p:pic>
      <p:sp>
        <p:nvSpPr>
          <p:cNvPr id="11" name="TextShape 1">
            <a:extLst>
              <a:ext uri="{FF2B5EF4-FFF2-40B4-BE49-F238E27FC236}">
                <a16:creationId xmlns:a16="http://schemas.microsoft.com/office/drawing/2014/main" id="{98C7C307-E26C-43F4-AEAA-AC67DA8C5B26}"/>
              </a:ext>
            </a:extLst>
          </p:cNvPr>
          <p:cNvSpPr txBox="1"/>
          <p:nvPr/>
        </p:nvSpPr>
        <p:spPr>
          <a:xfrm>
            <a:off x="2438400" y="3963166"/>
            <a:ext cx="3929962"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1.7: </a:t>
            </a:r>
            <a:r>
              <a:rPr lang="en-US" sz="1200" b="1" spc="-1" dirty="0">
                <a:latin typeface="Calibri" panose="020F0502020204030204" pitchFamily="34" charset="0"/>
                <a:ea typeface="Calibri" panose="020F0502020204030204" pitchFamily="34" charset="0"/>
                <a:cs typeface="Calibri" panose="020F0502020204030204" pitchFamily="34" charset="0"/>
              </a:rPr>
              <a:t>Real-time Data Risk-Type Classification Result</a:t>
            </a:r>
            <a:endParaRPr lang="en-US" sz="1200" b="1"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60951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06002" y="852519"/>
            <a:ext cx="8438092" cy="415353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600"/>
              </a:spcAft>
            </a:pPr>
            <a:r>
              <a:rPr lang="en-US" sz="1600" b="1" dirty="0">
                <a:latin typeface="Calibri" panose="020F0502020204030204" pitchFamily="34" charset="0"/>
                <a:ea typeface="Calibri" panose="020F0502020204030204" pitchFamily="34" charset="0"/>
                <a:cs typeface="Calibri" panose="020F0502020204030204" pitchFamily="34" charset="0"/>
              </a:rPr>
              <a:t>LIMITATIONS OF PROPOSED SYSTEM</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Our system requires a certain level of technical expertise to set up and maintain, which may limit its adoption by non-technical users.</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 accuracy and performance of the system may be affected by external factors such as magnetic interference and network failures.</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The system is not yet fully tested physically in public therefore feedback for comfortability and acceptance is unknown.</a:t>
            </a:r>
          </a:p>
          <a:p>
            <a:pPr>
              <a:spcAft>
                <a:spcPts val="600"/>
              </a:spcAft>
            </a:pPr>
            <a:r>
              <a:rPr lang="en-US" sz="1400" b="1" dirty="0">
                <a:latin typeface="Calibri" panose="020F0502020204030204" pitchFamily="34" charset="0"/>
                <a:ea typeface="Calibri" panose="020F0502020204030204" pitchFamily="34" charset="0"/>
                <a:cs typeface="Calibri" panose="020F0502020204030204" pitchFamily="34" charset="0"/>
              </a:rPr>
              <a:t>FUTURE SCOPE OF PROPOSED SYSTEM</a:t>
            </a:r>
          </a:p>
          <a:p>
            <a:pPr marL="285750" indent="-285750" algn="just">
              <a:spcAft>
                <a:spcPts val="1800"/>
              </a:spcAft>
              <a:buFont typeface="Wingdings" panose="05000000000000000000" pitchFamily="2" charset="2"/>
              <a:buChar char="§"/>
            </a:pP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In future if the module gets disconnected from internet then we will store the data in a SD card for future monitoring.</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18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More functionalities and hardware can be added to make it automated and integrated to a hospital management system so that real-time data is extracted and processed by AI to predict disease.</a:t>
            </a:r>
          </a:p>
          <a:p>
            <a:pPr marL="285750" indent="-285750" algn="just">
              <a:spcAft>
                <a:spcPts val="18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We also aim to improve the hardware parts according to the public need.</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23</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SUMMARY</a:t>
            </a:r>
          </a:p>
        </p:txBody>
      </p:sp>
    </p:spTree>
    <p:extLst>
      <p:ext uri="{BB962C8B-B14F-4D97-AF65-F5344CB8AC3E}">
        <p14:creationId xmlns:p14="http://schemas.microsoft.com/office/powerpoint/2010/main" val="6160785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06002" y="852519"/>
            <a:ext cx="8438092" cy="110654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In future if the module gets disconnected from internet then we will store the data in a SD card for future monitoring.</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We plan to make the device more user-friendly for the elderly people and also to a wider audience, including non-technical users.</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24</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SUMMARY</a:t>
            </a:r>
          </a:p>
        </p:txBody>
      </p:sp>
    </p:spTree>
    <p:extLst>
      <p:ext uri="{BB962C8B-B14F-4D97-AF65-F5344CB8AC3E}">
        <p14:creationId xmlns:p14="http://schemas.microsoft.com/office/powerpoint/2010/main" val="29715666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06002" y="852519"/>
            <a:ext cx="8438092" cy="235303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600"/>
              </a:spcAft>
            </a:pP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1800"/>
              </a:spcAft>
              <a:buFont typeface="Wingdings" panose="05000000000000000000" pitchFamily="2" charset="2"/>
              <a:buChar char="§"/>
            </a:pP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IoT-based remote patient monitoring systems have the potential to revolutionize healthcare by:</a:t>
            </a:r>
          </a:p>
          <a:p>
            <a:pPr marL="285750" indent="-285750" algn="just">
              <a:spcAft>
                <a:spcPts val="1800"/>
              </a:spcAft>
              <a:buFont typeface="Wingdings" panose="05000000000000000000" pitchFamily="2" charset="2"/>
              <a:buChar char="§"/>
            </a:pP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Enhancing patient </a:t>
            </a:r>
          </a:p>
          <a:p>
            <a:pPr marL="285750" indent="-285750" algn="just">
              <a:spcAft>
                <a:spcPts val="1800"/>
              </a:spcAft>
              <a:buFont typeface="Wingdings" panose="05000000000000000000" pitchFamily="2" charset="2"/>
              <a:buChar char="§"/>
            </a:pP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careImproving</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accessibilityReducing</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costsChallenges</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related to these systems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include:Data</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securityTechnical</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reliabilitySystem</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integrationOngoing</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advancements in technology and infrastructure are addressing these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challenges.As</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the healthcare industry embraces digital transformation, IoT-based RPM systems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will:Play</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 crucial role in shaping the future of patient </a:t>
            </a:r>
            <a:r>
              <a:rPr lang="en-US" sz="1400" dirty="0" err="1">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careLead</a:t>
            </a:r>
            <a:r>
              <a:rPr lang="en-US" sz="14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to a more efficient, effective, and patient-centered healthcare ecosystem.</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25</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15298173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60080" y="1047750"/>
            <a:ext cx="8438092" cy="299936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2900" indent="-342900">
              <a:spcAft>
                <a:spcPts val="1800"/>
              </a:spcAft>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J. Anusha, G. B. </a:t>
            </a:r>
            <a:r>
              <a:rPr lang="en-US" sz="1600" dirty="0" err="1">
                <a:latin typeface="Calibri" panose="020F0502020204030204" pitchFamily="34" charset="0"/>
                <a:ea typeface="Calibri" panose="020F0502020204030204" pitchFamily="34" charset="0"/>
                <a:cs typeface="Calibri" panose="020F0502020204030204" pitchFamily="34" charset="0"/>
              </a:rPr>
              <a:t>Abirami</a:t>
            </a:r>
            <a:r>
              <a:rPr lang="en-US" sz="1600" dirty="0">
                <a:latin typeface="Calibri" panose="020F0502020204030204" pitchFamily="34" charset="0"/>
                <a:ea typeface="Calibri" panose="020F0502020204030204" pitchFamily="34" charset="0"/>
                <a:cs typeface="Calibri" panose="020F0502020204030204" pitchFamily="34" charset="0"/>
              </a:rPr>
              <a:t>, et al. "IoT-Based Remote Patient Monitoring System for Cardiac Arrhythmia Detection," 2019 IEEE International Conference on Electrical, Computer and Communication Technologies (ICECCT).</a:t>
            </a:r>
          </a:p>
          <a:p>
            <a:pPr marL="342900" indent="-342900">
              <a:spcAft>
                <a:spcPts val="1800"/>
              </a:spcAft>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Harshavardhan R. </a:t>
            </a:r>
            <a:r>
              <a:rPr lang="en-US" sz="1600" dirty="0" err="1">
                <a:latin typeface="Calibri" panose="020F0502020204030204" pitchFamily="34" charset="0"/>
                <a:ea typeface="Calibri" panose="020F0502020204030204" pitchFamily="34" charset="0"/>
                <a:cs typeface="Calibri" panose="020F0502020204030204" pitchFamily="34" charset="0"/>
              </a:rPr>
              <a:t>Thosar</a:t>
            </a:r>
            <a:r>
              <a:rPr lang="en-US" sz="1600" dirty="0">
                <a:latin typeface="Calibri" panose="020F0502020204030204" pitchFamily="34" charset="0"/>
                <a:ea typeface="Calibri" panose="020F0502020204030204" pitchFamily="34" charset="0"/>
                <a:cs typeface="Calibri" panose="020F0502020204030204" pitchFamily="34" charset="0"/>
              </a:rPr>
              <a:t>, Yogesh D. Jadhav, et al. "A Review on Internet of Things (IoT) in Healthcare," Procedia Computer Science, 2018.</a:t>
            </a:r>
          </a:p>
          <a:p>
            <a:pPr marL="342900" indent="-342900">
              <a:spcAft>
                <a:spcPts val="1800"/>
              </a:spcAft>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Xin Zhang, </a:t>
            </a:r>
            <a:r>
              <a:rPr lang="en-US" sz="1600" dirty="0" err="1">
                <a:latin typeface="Calibri" panose="020F0502020204030204" pitchFamily="34" charset="0"/>
                <a:ea typeface="Calibri" panose="020F0502020204030204" pitchFamily="34" charset="0"/>
                <a:cs typeface="Calibri" panose="020F0502020204030204" pitchFamily="34" charset="0"/>
              </a:rPr>
              <a:t>Ruixue</a:t>
            </a:r>
            <a:r>
              <a:rPr lang="en-US" sz="1600" dirty="0">
                <a:latin typeface="Calibri" panose="020F0502020204030204" pitchFamily="34" charset="0"/>
                <a:ea typeface="Calibri" panose="020F0502020204030204" pitchFamily="34" charset="0"/>
                <a:cs typeface="Calibri" panose="020F0502020204030204" pitchFamily="34" charset="0"/>
              </a:rPr>
              <a:t> Ding, et al. "An IoT-Based Real-Time Remote Health Monitoring System for Chronic Disease Patients," IEEE Internet of Things Journal, 2020.</a:t>
            </a:r>
          </a:p>
          <a:p>
            <a:pPr marL="342900" indent="-342900">
              <a:spcAft>
                <a:spcPts val="1800"/>
              </a:spcAft>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Md </a:t>
            </a:r>
            <a:r>
              <a:rPr lang="en-US" sz="1600" dirty="0" err="1">
                <a:latin typeface="Calibri" panose="020F0502020204030204" pitchFamily="34" charset="0"/>
                <a:ea typeface="Calibri" panose="020F0502020204030204" pitchFamily="34" charset="0"/>
                <a:cs typeface="Calibri" panose="020F0502020204030204" pitchFamily="34" charset="0"/>
              </a:rPr>
              <a:t>Zakirul</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Alam</a:t>
            </a:r>
            <a:r>
              <a:rPr lang="en-US" sz="1600" dirty="0">
                <a:latin typeface="Calibri" panose="020F0502020204030204" pitchFamily="34" charset="0"/>
                <a:ea typeface="Calibri" panose="020F0502020204030204" pitchFamily="34" charset="0"/>
                <a:cs typeface="Calibri" panose="020F0502020204030204" pitchFamily="34" charset="0"/>
              </a:rPr>
              <a:t> Bhuiyan, A. B. M. Alim Al Islam, et al. "Internet of Things (IoT)-Based Remote Monitoring for Elderly Chronic Disease Patients," IEEE Access, 2019.</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26</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BIBLIOGRAPHY</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8581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435680" y="206010"/>
            <a:ext cx="7497720" cy="856980"/>
          </a:xfrm>
          <a:prstGeom prst="rect">
            <a:avLst/>
          </a:prstGeom>
          <a:noFill/>
          <a:ln>
            <a:noFill/>
          </a:ln>
        </p:spPr>
        <p:txBody>
          <a:bodyPr lIns="90000" tIns="45000" rIns="90000" bIns="45000" anchor="ctr">
            <a:noAutofit/>
          </a:bodyPr>
          <a:lstStyle/>
          <a:p>
            <a:endParaRPr lang="en-US" sz="1800" b="0" strike="noStrike" spc="-1">
              <a:solidFill>
                <a:srgbClr val="000000"/>
              </a:solidFill>
              <a:latin typeface="Gill Sans MT"/>
            </a:endParaRPr>
          </a:p>
        </p:txBody>
      </p:sp>
      <p:sp>
        <p:nvSpPr>
          <p:cNvPr id="125"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087FA15C-8669-41A7-83ED-7B46D054D84B}" type="slidenum">
              <a:rPr lang="en-IN" sz="1200" b="0" strike="noStrike" spc="-1">
                <a:solidFill>
                  <a:srgbClr val="B5A989"/>
                </a:solidFill>
                <a:latin typeface="Gill Sans MT"/>
              </a:rPr>
              <a:pPr algn="ctr">
                <a:lnSpc>
                  <a:spcPct val="100000"/>
                </a:lnSpc>
              </a:pPr>
              <a:t>27</a:t>
            </a:fld>
            <a:endParaRPr lang="en-IN" sz="1200" b="0" strike="noStrike" spc="-1">
              <a:latin typeface="Times New Roman"/>
            </a:endParaRPr>
          </a:p>
        </p:txBody>
      </p:sp>
      <p:pic>
        <p:nvPicPr>
          <p:cNvPr id="3" name="Picture 2">
            <a:extLst>
              <a:ext uri="{FF2B5EF4-FFF2-40B4-BE49-F238E27FC236}">
                <a16:creationId xmlns:a16="http://schemas.microsoft.com/office/drawing/2014/main" id="{BA4F2C53-1FCC-48A5-8320-3EF8F82DC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07" y="285750"/>
            <a:ext cx="8533333" cy="45523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60080" y="925227"/>
            <a:ext cx="8302920" cy="387140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IN" b="1" dirty="0">
                <a:latin typeface="Calibri" panose="020F0502020204030204" pitchFamily="34" charset="0"/>
                <a:ea typeface="Calibri" panose="020F0502020204030204" pitchFamily="34" charset="0"/>
                <a:cs typeface="Calibri" panose="020F0502020204030204" pitchFamily="34" charset="0"/>
              </a:rPr>
              <a:t>OVERVIEW</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An IoT-based system for remote patient monitoring is a technological solution designed to monitor patient’s health parameters. </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This system typically incorporates various sensors and modules to collect health data about patient. </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Wireless technologies such as Bluetooth and Wi-Fi are also used to transfer data to remote locations. </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Protocols used for such transfer include MQTT, HTTP, CoAP and others. </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This data transmitted securely to healthcare professionals enables them to deliver personalized care to patients. </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Remote patient monitoring systems have revolutionized healthcare allowing to remotely monitor patient’s health data and provide remote healthcare. </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3</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INTRODUCTION</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6527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60080" y="916706"/>
            <a:ext cx="8302920" cy="37534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b="1" dirty="0">
                <a:latin typeface="Calibri" panose="020F0502020204030204" pitchFamily="34" charset="0"/>
                <a:ea typeface="Calibri" panose="020F0502020204030204" pitchFamily="34" charset="0"/>
                <a:cs typeface="Calibri" panose="020F0502020204030204" pitchFamily="34" charset="0"/>
              </a:rPr>
              <a:t>MOTIVATION</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Elderly people usually have mobility issues that that prevents them from visiting hospital for frequent health check-ups.</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This may lead to some diseases being unnoticed which later cause serious health complication. </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order to prevent such situation, we develop an IOT-based System that measures the basic health parameters of the body –  Pulse Rate, SpO2 level and Body temperature.</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This health data send to the hospital server to keep an health record every time the patient upload their current data.</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Doctors can access this data to diagnose their patient condition.</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The server sent notice via if the uploaded data exceed pre-defined threshold.</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This system is also helpful for recently recovered patient to monitor after-recovery health.</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4</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INTRODUCTION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7721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3"/>
          <p:cNvSpPr/>
          <p:nvPr/>
        </p:nvSpPr>
        <p:spPr>
          <a:xfrm>
            <a:off x="460080" y="916706"/>
            <a:ext cx="8302920" cy="263003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b="1" dirty="0">
                <a:latin typeface="Calibri" panose="020F0502020204030204" pitchFamily="34" charset="0"/>
                <a:ea typeface="Calibri" panose="020F0502020204030204" pitchFamily="34" charset="0"/>
                <a:cs typeface="Calibri" panose="020F0502020204030204" pitchFamily="34" charset="0"/>
              </a:rPr>
              <a:t>UNIQUENESS OF PROPOSED SYSTEM</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Our proposed system is unique because it can be tailored and customized according to the needs of the patient.</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It is also compact integrating all necessary features for basic health check-up.</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We are also developing algorithms to classify the patient into risk level to ensure more attention and care to the needy.</a:t>
            </a:r>
          </a:p>
          <a:p>
            <a:pPr marL="285750" indent="-285750" algn="just">
              <a:spcAft>
                <a:spcPts val="10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The classifier demonstrated consistently high accuracy on both training and test datasets indicating strong predictive capabilities and effective generalization to unseen instances.</a:t>
            </a: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5</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INTRODUCTION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2086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6</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LITERATURE SURVEY</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Table 2">
            <a:extLst>
              <a:ext uri="{FF2B5EF4-FFF2-40B4-BE49-F238E27FC236}">
                <a16:creationId xmlns:a16="http://schemas.microsoft.com/office/drawing/2014/main" id="{4B9A2695-5738-4667-B04B-F4EF0CE652F9}"/>
              </a:ext>
            </a:extLst>
          </p:cNvPr>
          <p:cNvGraphicFramePr>
            <a:graphicFrameLocks noGrp="1"/>
          </p:cNvGraphicFramePr>
          <p:nvPr>
            <p:extLst>
              <p:ext uri="{D42A27DB-BD31-4B8C-83A1-F6EECF244321}">
                <p14:modId xmlns:p14="http://schemas.microsoft.com/office/powerpoint/2010/main" val="1979516117"/>
              </p:ext>
            </p:extLst>
          </p:nvPr>
        </p:nvGraphicFramePr>
        <p:xfrm>
          <a:off x="421980" y="1260090"/>
          <a:ext cx="8302919" cy="3468960"/>
        </p:xfrm>
        <a:graphic>
          <a:graphicData uri="http://schemas.openxmlformats.org/drawingml/2006/table">
            <a:tbl>
              <a:tblPr firstRow="1" bandRow="1">
                <a:tableStyleId>{3B4B98B0-60AC-42C2-AFA5-B58CD77FA1E5}</a:tableStyleId>
              </a:tblPr>
              <a:tblGrid>
                <a:gridCol w="2283120">
                  <a:extLst>
                    <a:ext uri="{9D8B030D-6E8A-4147-A177-3AD203B41FA5}">
                      <a16:colId xmlns:a16="http://schemas.microsoft.com/office/drawing/2014/main" val="1303260309"/>
                    </a:ext>
                  </a:extLst>
                </a:gridCol>
                <a:gridCol w="914400">
                  <a:extLst>
                    <a:ext uri="{9D8B030D-6E8A-4147-A177-3AD203B41FA5}">
                      <a16:colId xmlns:a16="http://schemas.microsoft.com/office/drawing/2014/main" val="3632317406"/>
                    </a:ext>
                  </a:extLst>
                </a:gridCol>
                <a:gridCol w="1371600">
                  <a:extLst>
                    <a:ext uri="{9D8B030D-6E8A-4147-A177-3AD203B41FA5}">
                      <a16:colId xmlns:a16="http://schemas.microsoft.com/office/drawing/2014/main" val="2405702118"/>
                    </a:ext>
                  </a:extLst>
                </a:gridCol>
                <a:gridCol w="1676400">
                  <a:extLst>
                    <a:ext uri="{9D8B030D-6E8A-4147-A177-3AD203B41FA5}">
                      <a16:colId xmlns:a16="http://schemas.microsoft.com/office/drawing/2014/main" val="2384604810"/>
                    </a:ext>
                  </a:extLst>
                </a:gridCol>
                <a:gridCol w="2057399">
                  <a:extLst>
                    <a:ext uri="{9D8B030D-6E8A-4147-A177-3AD203B41FA5}">
                      <a16:colId xmlns:a16="http://schemas.microsoft.com/office/drawing/2014/main" val="498878478"/>
                    </a:ext>
                  </a:extLst>
                </a:gridCol>
              </a:tblGrid>
              <a:tr h="0">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Research Paper</a:t>
                      </a:r>
                    </a:p>
                  </a:txBody>
                  <a:tcPr marL="108000" marR="108000" marT="36000" marB="36000" anchor="ctr"/>
                </a:tc>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Year Published</a:t>
                      </a:r>
                    </a:p>
                  </a:txBody>
                  <a:tcPr marL="108000" marR="108000" marT="36000" marB="36000" anchor="ctr"/>
                </a:tc>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Authors</a:t>
                      </a:r>
                    </a:p>
                  </a:txBody>
                  <a:tcPr marL="108000" marR="108000" marT="36000" marB="36000" anchor="ctr"/>
                </a:tc>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Key Points</a:t>
                      </a:r>
                    </a:p>
                  </a:txBody>
                  <a:tcPr marL="108000" marR="108000" marT="36000" marB="36000" anchor="ctr"/>
                </a:tc>
                <a:tc>
                  <a:txBody>
                    <a:bodyPr/>
                    <a:lstStyle/>
                    <a:p>
                      <a:pPr algn="ctr"/>
                      <a:r>
                        <a:rPr lang="en-IN" sz="1200" dirty="0">
                          <a:latin typeface="Calibri" panose="020F0502020204030204" pitchFamily="34" charset="0"/>
                          <a:ea typeface="Calibri" panose="020F0502020204030204" pitchFamily="34" charset="0"/>
                          <a:cs typeface="Calibri" panose="020F0502020204030204" pitchFamily="34" charset="0"/>
                        </a:rPr>
                        <a:t>Limitations</a:t>
                      </a:r>
                    </a:p>
                  </a:txBody>
                  <a:tcPr marL="108000" marR="108000" marT="36000" marB="36000" anchor="ctr"/>
                </a:tc>
                <a:extLst>
                  <a:ext uri="{0D108BD9-81ED-4DB2-BD59-A6C34878D82A}">
                    <a16:rowId xmlns:a16="http://schemas.microsoft.com/office/drawing/2014/main" val="2978558196"/>
                  </a:ext>
                </a:extLst>
              </a:tr>
              <a:tr h="0">
                <a:tc>
                  <a:txBody>
                    <a:bodyPr/>
                    <a:lstStyle/>
                    <a:p>
                      <a:pPr algn="l"/>
                      <a:r>
                        <a:rPr lang="en-US" sz="1200" dirty="0">
                          <a:latin typeface="Calibri" panose="020F0502020204030204" pitchFamily="34" charset="0"/>
                          <a:ea typeface="Calibri" panose="020F0502020204030204" pitchFamily="34" charset="0"/>
                          <a:cs typeface="Calibri" panose="020F0502020204030204" pitchFamily="34" charset="0"/>
                        </a:rPr>
                        <a:t>IoT-Based Remote Patient Monitoring System for Cardiac Arrhythmia Detection</a:t>
                      </a:r>
                      <a:r>
                        <a:rPr lang="en-US" sz="1200" baseline="30000" dirty="0">
                          <a:latin typeface="Calibri" panose="020F0502020204030204" pitchFamily="34" charset="0"/>
                          <a:ea typeface="Calibri" panose="020F0502020204030204" pitchFamily="34" charset="0"/>
                          <a:cs typeface="Calibri" panose="020F0502020204030204" pitchFamily="34" charset="0"/>
                        </a:rPr>
                        <a:t>[1]</a:t>
                      </a:r>
                      <a:endParaRPr lang="en-IN" sz="1200" baseline="3000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2019</a:t>
                      </a: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J. Anusha, </a:t>
                      </a:r>
                    </a:p>
                    <a:p>
                      <a:pPr algn="ctr"/>
                      <a:r>
                        <a:rPr lang="en-IN" sz="1200" b="0" dirty="0">
                          <a:latin typeface="Calibri" panose="020F0502020204030204" pitchFamily="34" charset="0"/>
                          <a:ea typeface="Calibri" panose="020F0502020204030204" pitchFamily="34" charset="0"/>
                          <a:cs typeface="Calibri" panose="020F0502020204030204" pitchFamily="34" charset="0"/>
                        </a:rPr>
                        <a:t>G. B. </a:t>
                      </a:r>
                      <a:r>
                        <a:rPr lang="en-IN" sz="1200" b="0" dirty="0" err="1">
                          <a:latin typeface="Calibri" panose="020F0502020204030204" pitchFamily="34" charset="0"/>
                          <a:ea typeface="Calibri" panose="020F0502020204030204" pitchFamily="34" charset="0"/>
                          <a:cs typeface="Calibri" panose="020F0502020204030204" pitchFamily="34" charset="0"/>
                        </a:rPr>
                        <a:t>Abirami</a:t>
                      </a:r>
                      <a:endParaRPr lang="en-IN" sz="1200" b="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Prompt intervention in case of abnormalities.</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Continuous connectivity may not be available in poor areas.</a:t>
                      </a:r>
                    </a:p>
                  </a:txBody>
                  <a:tcPr marL="108000" marR="108000" marT="36000" marB="36000" anchor="ctr"/>
                </a:tc>
                <a:extLst>
                  <a:ext uri="{0D108BD9-81ED-4DB2-BD59-A6C34878D82A}">
                    <a16:rowId xmlns:a16="http://schemas.microsoft.com/office/drawing/2014/main" val="1060945779"/>
                  </a:ext>
                </a:extLst>
              </a:tr>
              <a:tr h="0">
                <a:tc>
                  <a:txBody>
                    <a:bodyPr/>
                    <a:lstStyle/>
                    <a:p>
                      <a:pPr algn="l"/>
                      <a:r>
                        <a:rPr lang="en-US" sz="1200" dirty="0">
                          <a:latin typeface="Calibri" panose="020F0502020204030204" pitchFamily="34" charset="0"/>
                          <a:ea typeface="Calibri" panose="020F0502020204030204" pitchFamily="34" charset="0"/>
                          <a:cs typeface="Calibri" panose="020F0502020204030204" pitchFamily="34" charset="0"/>
                        </a:rPr>
                        <a:t>A Review on Internet of Things (IoT) in Healthcare</a:t>
                      </a:r>
                      <a:r>
                        <a:rPr lang="en-US" sz="1200" baseline="30000" dirty="0">
                          <a:latin typeface="Calibri" panose="020F0502020204030204" pitchFamily="34" charset="0"/>
                          <a:ea typeface="Calibri" panose="020F0502020204030204" pitchFamily="34" charset="0"/>
                          <a:cs typeface="Calibri" panose="020F0502020204030204" pitchFamily="34" charset="0"/>
                        </a:rPr>
                        <a:t>[2]</a:t>
                      </a:r>
                      <a:endParaRPr lang="en-IN" sz="1200" baseline="3000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2018</a:t>
                      </a: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H. R. </a:t>
                      </a:r>
                      <a:r>
                        <a:rPr lang="en-IN" sz="1200" b="0" dirty="0" err="1">
                          <a:latin typeface="Calibri" panose="020F0502020204030204" pitchFamily="34" charset="0"/>
                          <a:ea typeface="Calibri" panose="020F0502020204030204" pitchFamily="34" charset="0"/>
                          <a:cs typeface="Calibri" panose="020F0502020204030204" pitchFamily="34" charset="0"/>
                        </a:rPr>
                        <a:t>Thosar</a:t>
                      </a:r>
                      <a:r>
                        <a:rPr lang="en-IN" sz="1200" b="0" dirty="0">
                          <a:latin typeface="Calibri" panose="020F0502020204030204" pitchFamily="34" charset="0"/>
                          <a:ea typeface="Calibri" panose="020F0502020204030204" pitchFamily="34" charset="0"/>
                          <a:cs typeface="Calibri" panose="020F0502020204030204" pitchFamily="34" charset="0"/>
                        </a:rPr>
                        <a:t>, </a:t>
                      </a:r>
                    </a:p>
                    <a:p>
                      <a:pPr algn="ctr"/>
                      <a:r>
                        <a:rPr lang="en-IN" sz="1200" b="0" dirty="0">
                          <a:latin typeface="Calibri" panose="020F0502020204030204" pitchFamily="34" charset="0"/>
                          <a:ea typeface="Calibri" panose="020F0502020204030204" pitchFamily="34" charset="0"/>
                          <a:cs typeface="Calibri" panose="020F0502020204030204" pitchFamily="34" charset="0"/>
                        </a:rPr>
                        <a:t>Yogesh D. Jadhav</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Identifies key challenges and areas for future research and innovation.</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Lack of in-depth analysis on specific remote patient monitoring systems.</a:t>
                      </a:r>
                    </a:p>
                  </a:txBody>
                  <a:tcPr marL="108000" marR="108000" marT="36000" marB="36000" anchor="ctr"/>
                </a:tc>
                <a:extLst>
                  <a:ext uri="{0D108BD9-81ED-4DB2-BD59-A6C34878D82A}">
                    <a16:rowId xmlns:a16="http://schemas.microsoft.com/office/drawing/2014/main" val="1744421789"/>
                  </a:ext>
                </a:extLst>
              </a:tr>
              <a:tr h="0">
                <a:tc>
                  <a:txBody>
                    <a:bodyPr/>
                    <a:lstStyle/>
                    <a:p>
                      <a:pPr algn="l"/>
                      <a:r>
                        <a:rPr lang="en-US" sz="1200" dirty="0">
                          <a:latin typeface="Calibri" panose="020F0502020204030204" pitchFamily="34" charset="0"/>
                          <a:ea typeface="Calibri" panose="020F0502020204030204" pitchFamily="34" charset="0"/>
                          <a:cs typeface="Calibri" panose="020F0502020204030204" pitchFamily="34" charset="0"/>
                        </a:rPr>
                        <a:t>An IoT-Based Real-Time Remote Health Monitoring System for Chronic Disease Patients</a:t>
                      </a:r>
                      <a:r>
                        <a:rPr lang="en-US" sz="1200" baseline="30000" dirty="0">
                          <a:latin typeface="Calibri" panose="020F0502020204030204" pitchFamily="34" charset="0"/>
                          <a:ea typeface="Calibri" panose="020F0502020204030204" pitchFamily="34" charset="0"/>
                          <a:cs typeface="Calibri" panose="020F0502020204030204" pitchFamily="34" charset="0"/>
                        </a:rPr>
                        <a:t>[3]</a:t>
                      </a:r>
                      <a:endParaRPr lang="en-IN" sz="1200" baseline="3000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2020</a:t>
                      </a: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Xin Zhang, </a:t>
                      </a:r>
                    </a:p>
                    <a:p>
                      <a:pPr algn="ctr"/>
                      <a:r>
                        <a:rPr lang="en-IN" sz="1200" b="0" dirty="0" err="1">
                          <a:latin typeface="Calibri" panose="020F0502020204030204" pitchFamily="34" charset="0"/>
                          <a:ea typeface="Calibri" panose="020F0502020204030204" pitchFamily="34" charset="0"/>
                          <a:cs typeface="Calibri" panose="020F0502020204030204" pitchFamily="34" charset="0"/>
                        </a:rPr>
                        <a:t>Ruixue</a:t>
                      </a:r>
                      <a:r>
                        <a:rPr lang="en-IN" sz="1200" b="0" dirty="0">
                          <a:latin typeface="Calibri" panose="020F0502020204030204" pitchFamily="34" charset="0"/>
                          <a:ea typeface="Calibri" panose="020F0502020204030204" pitchFamily="34" charset="0"/>
                          <a:cs typeface="Calibri" panose="020F0502020204030204" pitchFamily="34" charset="0"/>
                        </a:rPr>
                        <a:t> Ding</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Tailored monitoring and intervention for elderly patients with chronic diseases.</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Privacy and security concerns regarding the transmission of sensitive health data.</a:t>
                      </a:r>
                    </a:p>
                  </a:txBody>
                  <a:tcPr marL="108000" marR="108000" marT="36000" marB="36000" anchor="ctr"/>
                </a:tc>
                <a:extLst>
                  <a:ext uri="{0D108BD9-81ED-4DB2-BD59-A6C34878D82A}">
                    <a16:rowId xmlns:a16="http://schemas.microsoft.com/office/drawing/2014/main" val="807504036"/>
                  </a:ext>
                </a:extLst>
              </a:tr>
              <a:tr h="0">
                <a:tc>
                  <a:txBody>
                    <a:bodyPr/>
                    <a:lstStyle/>
                    <a:p>
                      <a:pPr algn="l"/>
                      <a:r>
                        <a:rPr lang="en-US" sz="1200" dirty="0">
                          <a:latin typeface="Calibri" panose="020F0502020204030204" pitchFamily="34" charset="0"/>
                          <a:ea typeface="Calibri" panose="020F0502020204030204" pitchFamily="34" charset="0"/>
                          <a:cs typeface="Calibri" panose="020F0502020204030204" pitchFamily="34" charset="0"/>
                        </a:rPr>
                        <a:t>Internet of Things (IoT)-Based Remote Monitoring for Elderly Chronic Disease Patients</a:t>
                      </a:r>
                      <a:r>
                        <a:rPr lang="en-US" sz="1200" baseline="30000" dirty="0">
                          <a:latin typeface="Calibri" panose="020F0502020204030204" pitchFamily="34" charset="0"/>
                          <a:ea typeface="Calibri" panose="020F0502020204030204" pitchFamily="34" charset="0"/>
                          <a:cs typeface="Calibri" panose="020F0502020204030204" pitchFamily="34" charset="0"/>
                        </a:rPr>
                        <a:t>[4]</a:t>
                      </a:r>
                      <a:endParaRPr lang="en-IN" sz="1200" baseline="30000" dirty="0">
                        <a:latin typeface="Calibri" panose="020F0502020204030204" pitchFamily="34" charset="0"/>
                        <a:ea typeface="Calibri" panose="020F0502020204030204" pitchFamily="34" charset="0"/>
                        <a:cs typeface="Calibri" panose="020F0502020204030204" pitchFamily="34" charset="0"/>
                      </a:endParaRP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2019</a:t>
                      </a:r>
                    </a:p>
                  </a:txBody>
                  <a:tcPr marL="108000" marR="108000" marT="36000" marB="36000" anchor="ctr"/>
                </a:tc>
                <a:tc>
                  <a:txBody>
                    <a:bodyPr/>
                    <a:lstStyle/>
                    <a:p>
                      <a:pPr algn="ctr"/>
                      <a:r>
                        <a:rPr lang="en-IN" sz="1200" b="0" dirty="0">
                          <a:latin typeface="Calibri" panose="020F0502020204030204" pitchFamily="34" charset="0"/>
                          <a:ea typeface="Calibri" panose="020F0502020204030204" pitchFamily="34" charset="0"/>
                          <a:cs typeface="Calibri" panose="020F0502020204030204" pitchFamily="34" charset="0"/>
                        </a:rPr>
                        <a:t>Md </a:t>
                      </a:r>
                      <a:r>
                        <a:rPr lang="en-IN" sz="1200" b="0" dirty="0" err="1">
                          <a:latin typeface="Calibri" panose="020F0502020204030204" pitchFamily="34" charset="0"/>
                          <a:ea typeface="Calibri" panose="020F0502020204030204" pitchFamily="34" charset="0"/>
                          <a:cs typeface="Calibri" panose="020F0502020204030204" pitchFamily="34" charset="0"/>
                        </a:rPr>
                        <a:t>Alam</a:t>
                      </a:r>
                      <a:r>
                        <a:rPr lang="en-IN" sz="1200" b="0" dirty="0">
                          <a:latin typeface="Calibri" panose="020F0502020204030204" pitchFamily="34" charset="0"/>
                          <a:ea typeface="Calibri" panose="020F0502020204030204" pitchFamily="34" charset="0"/>
                          <a:cs typeface="Calibri" panose="020F0502020204030204" pitchFamily="34" charset="0"/>
                        </a:rPr>
                        <a:t> Bhuiyan, A. B. M. Al Islam</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Efficient data analytics in deriving insights from collected health data.</a:t>
                      </a:r>
                    </a:p>
                  </a:txBody>
                  <a:tcPr marL="108000" marR="108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Adoption barriers among elderly patients due to technological complexity.</a:t>
                      </a:r>
                    </a:p>
                  </a:txBody>
                  <a:tcPr marL="108000" marR="108000" marT="36000" marB="36000" anchor="ctr"/>
                </a:tc>
                <a:extLst>
                  <a:ext uri="{0D108BD9-81ED-4DB2-BD59-A6C34878D82A}">
                    <a16:rowId xmlns:a16="http://schemas.microsoft.com/office/drawing/2014/main" val="3323146902"/>
                  </a:ext>
                </a:extLst>
              </a:tr>
            </a:tbl>
          </a:graphicData>
        </a:graphic>
      </p:graphicFrame>
      <p:sp>
        <p:nvSpPr>
          <p:cNvPr id="8" name="TextShape 1">
            <a:extLst>
              <a:ext uri="{FF2B5EF4-FFF2-40B4-BE49-F238E27FC236}">
                <a16:creationId xmlns:a16="http://schemas.microsoft.com/office/drawing/2014/main" id="{73BCCE22-02B6-47F5-B8B6-544E9530F6A1}"/>
              </a:ext>
            </a:extLst>
          </p:cNvPr>
          <p:cNvSpPr txBox="1"/>
          <p:nvPr/>
        </p:nvSpPr>
        <p:spPr>
          <a:xfrm>
            <a:off x="1600478" y="932712"/>
            <a:ext cx="5446862" cy="341970"/>
          </a:xfrm>
          <a:prstGeom prst="rect">
            <a:avLst/>
          </a:prstGeom>
          <a:noFill/>
          <a:ln>
            <a:noFill/>
          </a:ln>
        </p:spPr>
        <p:txBody>
          <a:bodyPr lIns="90000" tIns="45000" rIns="90000" bIns="45000" anchor="t" anchorCtr="0">
            <a:noAutofit/>
          </a:bodyPr>
          <a:lstStyle/>
          <a:p>
            <a:pPr algn="ctr">
              <a:lnSpc>
                <a:spcPct val="100000"/>
              </a:lnSpc>
            </a:pPr>
            <a:r>
              <a:rPr lang="en-US" sz="1400" b="1" strike="noStrike" spc="100" dirty="0">
                <a:latin typeface="Calibri" panose="020F0502020204030204" pitchFamily="34" charset="0"/>
                <a:ea typeface="Calibri" panose="020F0502020204030204" pitchFamily="34" charset="0"/>
                <a:cs typeface="Calibri" panose="020F0502020204030204" pitchFamily="34" charset="0"/>
              </a:rPr>
              <a:t>Table 1: Basic Information of Relevant Research Paper</a:t>
            </a:r>
          </a:p>
        </p:txBody>
      </p:sp>
    </p:spTree>
    <p:extLst>
      <p:ext uri="{BB962C8B-B14F-4D97-AF65-F5344CB8AC3E}">
        <p14:creationId xmlns:p14="http://schemas.microsoft.com/office/powerpoint/2010/main" val="3131596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7</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76156"/>
            <a:ext cx="7727659" cy="549071"/>
          </a:xfrm>
          <a:prstGeom prst="rect">
            <a:avLst/>
          </a:prstGeom>
          <a:noFill/>
          <a:ln>
            <a:noFill/>
          </a:ln>
        </p:spPr>
        <p:txBody>
          <a:bodyPr lIns="90000" tIns="45000" rIns="90000" bIns="45000" anchor="t" anchorCtr="0">
            <a:noAutofit/>
          </a:bodyPr>
          <a:lstStyle/>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LITERATURE SURVEY Contd.</a:t>
            </a:r>
            <a:endParaRPr lang="en-US" sz="2400" b="1" strike="noStrike" spc="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7" name="CustomShape 3">
            <a:extLst>
              <a:ext uri="{FF2B5EF4-FFF2-40B4-BE49-F238E27FC236}">
                <a16:creationId xmlns:a16="http://schemas.microsoft.com/office/drawing/2014/main" id="{DF63E7AF-CDDB-48DE-B084-9326847217B3}"/>
              </a:ext>
            </a:extLst>
          </p:cNvPr>
          <p:cNvSpPr/>
          <p:nvPr/>
        </p:nvSpPr>
        <p:spPr>
          <a:xfrm>
            <a:off x="460080" y="916706"/>
            <a:ext cx="8302920" cy="378419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spcAft>
                <a:spcPts val="1200"/>
              </a:spcAft>
            </a:pPr>
            <a:r>
              <a:rPr lang="en-US" b="1" dirty="0">
                <a:latin typeface="Calibri" panose="020F0502020204030204" pitchFamily="34" charset="0"/>
                <a:ea typeface="Calibri" panose="020F0502020204030204" pitchFamily="34" charset="0"/>
                <a:cs typeface="Calibri" panose="020F0502020204030204" pitchFamily="34" charset="0"/>
              </a:rPr>
              <a:t>EXISTING SYSTEM</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Although existing large remote monitoring systems are accurate, they are costly.</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Such complex systems can be challenging to operate for elderly patients or those with limited technical proficiency.</a:t>
            </a:r>
          </a:p>
          <a:p>
            <a:pPr marL="285750" indent="-285750" algn="just">
              <a:spcAft>
                <a:spcPts val="12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In low-resource areas, there is connectivity and internet-access issues.</a:t>
            </a:r>
          </a:p>
          <a:p>
            <a:pPr>
              <a:spcAft>
                <a:spcPts val="1200"/>
              </a:spcAft>
            </a:pPr>
            <a:r>
              <a:rPr lang="en-US" sz="1600" b="1" dirty="0">
                <a:latin typeface="Calibri" panose="020F0502020204030204" pitchFamily="34" charset="0"/>
                <a:ea typeface="Calibri" panose="020F0502020204030204" pitchFamily="34" charset="0"/>
                <a:cs typeface="Calibri" panose="020F0502020204030204" pitchFamily="34" charset="0"/>
              </a:rPr>
              <a:t>PROBLEM IDENTIFICATION</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Integration of various sensors and proper sequencing to capture sensor data.</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Calibration of analog sensors to give more accurate results.</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Interfacing with nodeMCU to send the data to the web-server.</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Implementing machine learning and classification tools to classify patient data.</a:t>
            </a:r>
          </a:p>
          <a:p>
            <a:pPr marL="285750" indent="-285750" algn="just">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Limited Accessibility and coverage issues in rural areas due to limited access to internet.</a:t>
            </a:r>
          </a:p>
        </p:txBody>
      </p:sp>
    </p:spTree>
    <p:extLst>
      <p:ext uri="{BB962C8B-B14F-4D97-AF65-F5344CB8AC3E}">
        <p14:creationId xmlns:p14="http://schemas.microsoft.com/office/powerpoint/2010/main" val="3636746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8</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6" name="TextShape 1">
            <a:extLst>
              <a:ext uri="{FF2B5EF4-FFF2-40B4-BE49-F238E27FC236}">
                <a16:creationId xmlns:a16="http://schemas.microsoft.com/office/drawing/2014/main" id="{D77E0B19-59E1-402B-9FEF-740C78BB74C8}"/>
              </a:ext>
            </a:extLst>
          </p:cNvPr>
          <p:cNvSpPr txBox="1"/>
          <p:nvPr/>
        </p:nvSpPr>
        <p:spPr>
          <a:xfrm>
            <a:off x="460080" y="363362"/>
            <a:ext cx="7727659" cy="457200"/>
          </a:xfrm>
          <a:prstGeom prst="rect">
            <a:avLst/>
          </a:prstGeom>
          <a:noFill/>
          <a:ln>
            <a:noFill/>
          </a:ln>
        </p:spPr>
        <p:txBody>
          <a:bodyPr lIns="90000" tIns="45000" rIns="90000" bIns="45000" anchor="t" anchorCtr="0">
            <a:noAutofit/>
          </a:bodyPr>
          <a:lstStyle/>
          <a:p>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SCHEMATIC LAYOUT AND HARDWARE DIAGRAM</a:t>
            </a:r>
          </a:p>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 </a:t>
            </a:r>
          </a:p>
        </p:txBody>
      </p:sp>
      <p:sp>
        <p:nvSpPr>
          <p:cNvPr id="11" name="TextShape 1">
            <a:extLst>
              <a:ext uri="{FF2B5EF4-FFF2-40B4-BE49-F238E27FC236}">
                <a16:creationId xmlns:a16="http://schemas.microsoft.com/office/drawing/2014/main" id="{923F773D-FBED-40B8-AE59-160937D2F652}"/>
              </a:ext>
            </a:extLst>
          </p:cNvPr>
          <p:cNvSpPr txBox="1"/>
          <p:nvPr/>
        </p:nvSpPr>
        <p:spPr>
          <a:xfrm>
            <a:off x="2895600" y="4609589"/>
            <a:ext cx="3352800"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1.1: Model Design Schematic Diagram</a:t>
            </a:r>
          </a:p>
        </p:txBody>
      </p:sp>
      <p:pic>
        <p:nvPicPr>
          <p:cNvPr id="7" name="Picture 6">
            <a:extLst>
              <a:ext uri="{FF2B5EF4-FFF2-40B4-BE49-F238E27FC236}">
                <a16:creationId xmlns:a16="http://schemas.microsoft.com/office/drawing/2014/main" id="{8CD5F5BA-B378-4E39-BBE0-D5A1330A7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1" y="895350"/>
            <a:ext cx="7010398" cy="3553848"/>
          </a:xfrm>
          <a:prstGeom prst="rect">
            <a:avLst/>
          </a:prstGeom>
        </p:spPr>
      </p:pic>
    </p:spTree>
    <p:extLst>
      <p:ext uri="{BB962C8B-B14F-4D97-AF65-F5344CB8AC3E}">
        <p14:creationId xmlns:p14="http://schemas.microsoft.com/office/powerpoint/2010/main" val="11387231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9</a:t>
            </a:fld>
            <a:endParaRPr lang="en-IN" sz="1200" b="0" strike="noStrike" spc="-1" dirty="0">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sp>
        <p:nvSpPr>
          <p:cNvPr id="8" name="TextShape 1">
            <a:extLst>
              <a:ext uri="{FF2B5EF4-FFF2-40B4-BE49-F238E27FC236}">
                <a16:creationId xmlns:a16="http://schemas.microsoft.com/office/drawing/2014/main" id="{217171B2-23A8-4D7C-83B7-58AE3C6A1A2A}"/>
              </a:ext>
            </a:extLst>
          </p:cNvPr>
          <p:cNvSpPr txBox="1"/>
          <p:nvPr/>
        </p:nvSpPr>
        <p:spPr>
          <a:xfrm>
            <a:off x="2523462" y="4552950"/>
            <a:ext cx="3600893" cy="315510"/>
          </a:xfrm>
          <a:prstGeom prst="rect">
            <a:avLst/>
          </a:prstGeom>
          <a:noFill/>
          <a:ln>
            <a:noFill/>
          </a:ln>
        </p:spPr>
        <p:txBody>
          <a:bodyPr lIns="90000" tIns="45000" rIns="90000" bIns="45000" anchor="t" anchorCtr="0">
            <a:noAutofit/>
          </a:bodyPr>
          <a:lstStyle/>
          <a:p>
            <a:pPr algn="ctr">
              <a:lnSpc>
                <a:spcPct val="100000"/>
              </a:lnSpc>
            </a:pPr>
            <a:r>
              <a:rPr lang="en-US" sz="1200" b="1" strike="noStrike" spc="-1" dirty="0">
                <a:latin typeface="Calibri" panose="020F0502020204030204" pitchFamily="34" charset="0"/>
                <a:ea typeface="Calibri" panose="020F0502020204030204" pitchFamily="34" charset="0"/>
                <a:cs typeface="Calibri" panose="020F0502020204030204" pitchFamily="34" charset="0"/>
              </a:rPr>
              <a:t>Fig. 1.2: Labelled Components of Hardware</a:t>
            </a:r>
          </a:p>
        </p:txBody>
      </p:sp>
      <p:sp>
        <p:nvSpPr>
          <p:cNvPr id="14" name="TextShape 1">
            <a:extLst>
              <a:ext uri="{FF2B5EF4-FFF2-40B4-BE49-F238E27FC236}">
                <a16:creationId xmlns:a16="http://schemas.microsoft.com/office/drawing/2014/main" id="{0F3D18C0-5073-4797-986E-DC9DD4E24A96}"/>
              </a:ext>
            </a:extLst>
          </p:cNvPr>
          <p:cNvSpPr txBox="1"/>
          <p:nvPr/>
        </p:nvSpPr>
        <p:spPr>
          <a:xfrm>
            <a:off x="460080" y="363362"/>
            <a:ext cx="7727659" cy="457200"/>
          </a:xfrm>
          <a:prstGeom prst="rect">
            <a:avLst/>
          </a:prstGeom>
          <a:noFill/>
          <a:ln>
            <a:noFill/>
          </a:ln>
        </p:spPr>
        <p:txBody>
          <a:bodyPr lIns="90000" tIns="45000" rIns="90000" bIns="45000" anchor="t" anchorCtr="0">
            <a:noAutofit/>
          </a:bodyPr>
          <a:lstStyle/>
          <a:p>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SCHEMATIC LAYOUT AND HARDWARE DIAGRAM Contd.</a:t>
            </a:r>
          </a:p>
          <a:p>
            <a:pPr>
              <a:lnSpc>
                <a:spcPct val="100000"/>
              </a:lnSpc>
            </a:pPr>
            <a:r>
              <a:rPr lang="en-US" sz="2400" b="1" strike="noStrike" spc="100" dirty="0">
                <a:solidFill>
                  <a:srgbClr val="572314"/>
                </a:solidFill>
                <a:latin typeface="Calibri" panose="020F0502020204030204" pitchFamily="34" charset="0"/>
                <a:ea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A7B59273-9E4C-4D5D-BC41-73A57758EB20}"/>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905000" y="1276350"/>
            <a:ext cx="4950000" cy="3194616"/>
          </a:xfrm>
          <a:prstGeom prst="rect">
            <a:avLst/>
          </a:prstGeom>
        </p:spPr>
      </p:pic>
    </p:spTree>
    <p:extLst>
      <p:ext uri="{BB962C8B-B14F-4D97-AF65-F5344CB8AC3E}">
        <p14:creationId xmlns:p14="http://schemas.microsoft.com/office/powerpoint/2010/main" val="10377971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78B1EDBC-4A95-4303-94E3-B14C14EBEA23}"/>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8E044A80-51C6-4156-9123-ACBB6F9A67F4}"/>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3155</TotalTime>
  <Words>2317</Words>
  <Application>Microsoft Office PowerPoint</Application>
  <PresentationFormat>On-screen Show (16:9)</PresentationFormat>
  <Paragraphs>283</Paragraphs>
  <Slides>27</Slides>
  <Notes>3</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27</vt:i4>
      </vt:variant>
    </vt:vector>
  </HeadingPairs>
  <TitlesOfParts>
    <vt:vector size="48" baseType="lpstr">
      <vt:lpstr>Anaheim</vt:lpstr>
      <vt:lpstr>Arial</vt:lpstr>
      <vt:lpstr>Bebas Neue</vt:lpstr>
      <vt:lpstr>Calibri</vt:lpstr>
      <vt:lpstr>Calibri Light</vt:lpstr>
      <vt:lpstr>Cardo</vt:lpstr>
      <vt:lpstr>Gill Sans MT</vt:lpstr>
      <vt:lpstr>Josefin Sans</vt:lpstr>
      <vt:lpstr>Open Sans</vt:lpstr>
      <vt:lpstr>Proxima Nova</vt:lpstr>
      <vt:lpstr>Proxima Nova Semibold</vt:lpstr>
      <vt:lpstr>Quicksand</vt:lpstr>
      <vt:lpstr>Roboto Condensed Light</vt:lpstr>
      <vt:lpstr>Times New Roman</vt:lpstr>
      <vt:lpstr>Wingdings</vt:lpstr>
      <vt:lpstr>Minimalist Aesthetics Business Plan XL by Slidesgo</vt:lpstr>
      <vt:lpstr>Slidesgo Final Pages</vt:lpstr>
      <vt:lpstr>1_Slidesgo Final Pages</vt:lpstr>
      <vt:lpstr>1_Custom Design - PresentationGO</vt:lpstr>
      <vt:lpstr>Custom Design</vt: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BARNALI SAHU</dc:creator>
  <cp:lastModifiedBy>Sreyojit Thakur</cp:lastModifiedBy>
  <cp:revision>189</cp:revision>
  <dcterms:created xsi:type="dcterms:W3CDTF">2023-04-24T05:50:18Z</dcterms:created>
  <dcterms:modified xsi:type="dcterms:W3CDTF">2024-06-18T07:16:04Z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